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4"/>
  </p:sldMasterIdLst>
  <p:notesMasterIdLst>
    <p:notesMasterId r:id="rId53"/>
  </p:notesMasterIdLst>
  <p:sldIdLst>
    <p:sldId id="497" r:id="rId5"/>
    <p:sldId id="2896" r:id="rId6"/>
    <p:sldId id="2940" r:id="rId7"/>
    <p:sldId id="381" r:id="rId8"/>
    <p:sldId id="382" r:id="rId9"/>
    <p:sldId id="383" r:id="rId10"/>
    <p:sldId id="380" r:id="rId11"/>
    <p:sldId id="389" r:id="rId12"/>
    <p:sldId id="373" r:id="rId13"/>
    <p:sldId id="426" r:id="rId14"/>
    <p:sldId id="375" r:id="rId15"/>
    <p:sldId id="427" r:id="rId16"/>
    <p:sldId id="428" r:id="rId17"/>
    <p:sldId id="429" r:id="rId18"/>
    <p:sldId id="430" r:id="rId19"/>
    <p:sldId id="431" r:id="rId20"/>
    <p:sldId id="432" r:id="rId21"/>
    <p:sldId id="434" r:id="rId22"/>
    <p:sldId id="433" r:id="rId23"/>
    <p:sldId id="2936" r:id="rId24"/>
    <p:sldId id="2935" r:id="rId25"/>
    <p:sldId id="2897" r:id="rId26"/>
    <p:sldId id="2941" r:id="rId27"/>
    <p:sldId id="2898" r:id="rId28"/>
    <p:sldId id="2900" r:id="rId29"/>
    <p:sldId id="2899" r:id="rId30"/>
    <p:sldId id="2901" r:id="rId31"/>
    <p:sldId id="2905" r:id="rId32"/>
    <p:sldId id="2902" r:id="rId33"/>
    <p:sldId id="2906" r:id="rId34"/>
    <p:sldId id="2903" r:id="rId35"/>
    <p:sldId id="2907" r:id="rId36"/>
    <p:sldId id="2908" r:id="rId37"/>
    <p:sldId id="2909" r:id="rId38"/>
    <p:sldId id="2913" r:id="rId39"/>
    <p:sldId id="2904" r:id="rId40"/>
    <p:sldId id="2914" r:id="rId41"/>
    <p:sldId id="2915" r:id="rId42"/>
    <p:sldId id="2916" r:id="rId43"/>
    <p:sldId id="2919" r:id="rId44"/>
    <p:sldId id="2918" r:id="rId45"/>
    <p:sldId id="2920" r:id="rId46"/>
    <p:sldId id="2943" r:id="rId47"/>
    <p:sldId id="2942" r:id="rId48"/>
    <p:sldId id="2910" r:id="rId49"/>
    <p:sldId id="2911" r:id="rId50"/>
    <p:sldId id="2912" r:id="rId51"/>
    <p:sldId id="2949" r:id="rId52"/>
  </p:sldIdLst>
  <p:sldSz cx="9144000" cy="5143500" type="screen16x9"/>
  <p:notesSz cx="6858000" cy="2543175"/>
  <p:embeddedFontLst>
    <p:embeddedFont>
      <p:font typeface="Calibri" panose="020F0502020204030204" pitchFamily="34" charset="0"/>
      <p:regular r:id="rId54"/>
      <p:bold r:id="rId55"/>
      <p:italic r:id="rId56"/>
      <p:boldItalic r:id="rId5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894">
          <p15:clr>
            <a:srgbClr val="A4A3A4"/>
          </p15:clr>
        </p15:guide>
        <p15:guide id="2" pos="2861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r:id="rId123" roundtripDataSignature="AMtx7mh52feL5b2IsycOPZRg05mdll5I3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5226" autoAdjust="0"/>
  </p:normalViewPr>
  <p:slideViewPr>
    <p:cSldViewPr snapToGrid="0">
      <p:cViewPr varScale="1">
        <p:scale>
          <a:sx n="104" d="100"/>
          <a:sy n="104" d="100"/>
        </p:scale>
        <p:origin x="778" y="72"/>
      </p:cViewPr>
      <p:guideLst>
        <p:guide orient="horz" pos="894"/>
        <p:guide pos="286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font" Target="fonts/font2.fntdata"/><Relationship Id="rId125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font" Target="fonts/font1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notesMaster" Target="notesMasters/notesMaster1.xml"/><Relationship Id="rId123" Type="http://customschemas.google.com/relationships/presentationmetadata" Target="meta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font" Target="fonts/font4.fntdata"/><Relationship Id="rId127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font" Target="fonts/font3.fntdata"/><Relationship Id="rId126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12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cwiki.apache.org/confluence/display/KAFKA/Clients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cwiki.apache.org/confluence/display/KAFKA/Clients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cwiki.apache.org/confluence/display/KAFKA/Clients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odulecounts.com/" TargetMode="External"/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FB967C-E8DF-AF4B-9B57-A68D256EEC90}" type="slidenum">
              <a:rPr kumimoji="0" lang="nl-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nl-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579582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https://cwiki.apache.org/confluence/display/KAFKA/Clients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28</a:t>
            </a:fld>
            <a:endParaRPr lang="nl-NL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457631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https://cwiki.apache.org/confluence/display/KAFKA/Clients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29</a:t>
            </a:fld>
            <a:endParaRPr lang="nl-NL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484956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https://cwiki.apache.org/confluence/display/KAFKA/Clients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30</a:t>
            </a:fld>
            <a:endParaRPr lang="nl-NL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536265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31</a:t>
            </a:fld>
            <a:endParaRPr lang="nl-NL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827603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32</a:t>
            </a:fld>
            <a:endParaRPr lang="nl-NL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175206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http://www.modulecounts.com/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33</a:t>
            </a:fld>
            <a:endParaRPr lang="nl-NL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892522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34</a:t>
            </a:fld>
            <a:endParaRPr lang="nl-NL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609986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rt 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0" y="810001"/>
            <a:ext cx="9144000" cy="3348000"/>
          </a:xfrm>
          <a:solidFill>
            <a:schemeClr val="bg1">
              <a:lumMod val="85000"/>
            </a:schemeClr>
          </a:solidFill>
        </p:spPr>
        <p:txBody>
          <a:bodyPr lIns="360000" tIns="251999" rIns="3960000" bIns="1080000" anchor="b" anchorCtr="0"/>
          <a:lstStyle>
            <a:lvl1pPr marL="0" indent="0" algn="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400000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TO EDIT MASTER 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" y="108000"/>
            <a:ext cx="2880360" cy="649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4641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met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812800"/>
            <a:ext cx="9144000" cy="3352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noProof="0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1" y="1115999"/>
            <a:ext cx="7703999" cy="1944000"/>
          </a:xfrm>
        </p:spPr>
        <p:txBody>
          <a:bodyPr anchor="t" anchorCtr="0"/>
          <a:lstStyle>
            <a:lvl1pPr>
              <a:lnSpc>
                <a:spcPct val="105000"/>
              </a:lnSpc>
              <a:defRPr sz="3000"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Online Meetup Introducing Apache Kafka - Part One of Three</a:t>
            </a:r>
            <a:endParaRPr lang="nl-NL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noProof="0" smtClean="0"/>
              <a:t>‹#›</a:t>
            </a:fld>
            <a:endParaRPr lang="nl-NL" noProof="0" dirty="0"/>
          </a:p>
        </p:txBody>
      </p:sp>
      <p:sp>
        <p:nvSpPr>
          <p:cNvPr id="9" name="Picture Placehold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6912000" y="3096038"/>
            <a:ext cx="1512000" cy="1512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nl-NL" noProof="0" dirty="0"/>
              <a:t>Foto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" y="108000"/>
            <a:ext cx="2880360" cy="649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2163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m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810000"/>
            <a:ext cx="9144000" cy="351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0" y="900001"/>
            <a:ext cx="3744000" cy="3401999"/>
          </a:xfrm>
        </p:spPr>
        <p:txBody>
          <a:bodyPr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Online Meetup Introducing Apache Kafka - Part One of Three</a:t>
            </a:r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4644000" y="810001"/>
            <a:ext cx="4500000" cy="3510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53953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ek m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4644000" y="810000"/>
            <a:ext cx="4500000" cy="351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0" y="810000"/>
            <a:ext cx="4644000" cy="351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0" y="900001"/>
            <a:ext cx="3744000" cy="3401999"/>
          </a:xfrm>
        </p:spPr>
        <p:txBody>
          <a:bodyPr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Online Meetup Introducing Apache Kafka - Part One of Three</a:t>
            </a:r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4644000" y="810001"/>
            <a:ext cx="4500000" cy="3510000"/>
          </a:xfrm>
          <a:noFill/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22310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met 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812798"/>
            <a:ext cx="9144000" cy="351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998" y="900001"/>
            <a:ext cx="5940000" cy="3401999"/>
          </a:xfrm>
        </p:spPr>
        <p:txBody>
          <a:bodyPr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Online Meetup Introducing Apache Kafka - Part One of Three</a:t>
            </a:r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6840000" y="810001"/>
            <a:ext cx="2304000" cy="3510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14882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met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Online Meetup Introducing Apache Kafka - Part One of Three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719999" y="288000"/>
            <a:ext cx="6624000" cy="504000"/>
          </a:xfrm>
        </p:spPr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0" y="810001"/>
            <a:ext cx="9144000" cy="3510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45807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STANDAARD ALLEEN TITEL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15606" y="444793"/>
            <a:ext cx="6793581" cy="709957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80000"/>
              </a:lnSpc>
              <a:defRPr sz="2847" baseline="0"/>
            </a:lvl1pPr>
          </a:lstStyle>
          <a:p>
            <a:r>
              <a:rPr lang="en-US" dirty="0" err="1"/>
              <a:t>Plaats</a:t>
            </a:r>
            <a:r>
              <a:rPr lang="en-US" dirty="0"/>
              <a:t> </a:t>
            </a:r>
            <a:r>
              <a:rPr lang="en-US" dirty="0" err="1"/>
              <a:t>titel</a:t>
            </a:r>
            <a:r>
              <a:rPr lang="en-US" dirty="0"/>
              <a:t> </a:t>
            </a:r>
            <a:r>
              <a:rPr lang="en-US" dirty="0" err="1"/>
              <a:t>hier</a:t>
            </a:r>
            <a:endParaRPr lang="en-US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12904"/>
            <a:ext cx="9144000" cy="13059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32834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0445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D9DAA3-FEAB-4106-A3C5-0F81E8AAF5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00AF1F2-E4A8-4541-8117-718D2E0956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Online Meetup Introducing Apache Kafka - Part One of Three</a:t>
            </a:r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99FD88-8082-4556-9F62-6C06A65B3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42065-D30A-409A-9273-ACEFA0F29716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68617661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Online Meetup Introducing Apache Kafka - Part One of Three</a:t>
            </a:r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AF2546-231D-475C-B5EC-5D48B791FE27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5842043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BLANCO BULLET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15606" y="444793"/>
            <a:ext cx="6793581" cy="709957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80000"/>
              </a:lnSpc>
              <a:defRPr sz="2847" baseline="0"/>
            </a:lvl1pPr>
          </a:lstStyle>
          <a:p>
            <a:r>
              <a:rPr lang="en-US" dirty="0" err="1"/>
              <a:t>Plaats</a:t>
            </a:r>
            <a:r>
              <a:rPr lang="en-US" dirty="0"/>
              <a:t> </a:t>
            </a:r>
            <a:r>
              <a:rPr lang="en-US" dirty="0" err="1"/>
              <a:t>titel</a:t>
            </a:r>
            <a:r>
              <a:rPr lang="en-US" dirty="0"/>
              <a:t> </a:t>
            </a:r>
            <a:r>
              <a:rPr lang="en-US" dirty="0" err="1"/>
              <a:t>hier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003066" y="1400615"/>
            <a:ext cx="6306120" cy="29903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32834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50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0" y="810001"/>
            <a:ext cx="9144000" cy="3348000"/>
          </a:xfrm>
          <a:solidFill>
            <a:schemeClr val="bg1">
              <a:lumMod val="85000"/>
            </a:schemeClr>
          </a:solidFill>
        </p:spPr>
        <p:txBody>
          <a:bodyPr lIns="360000" tIns="251999" rIns="3960000" bIns="1080000" anchor="b" anchorCtr="0"/>
          <a:lstStyle>
            <a:lvl1pPr marL="0" indent="0" algn="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400000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TO EDIT MASTER 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" y="108000"/>
            <a:ext cx="2880360" cy="649224"/>
          </a:xfrm>
          <a:prstGeom prst="rect">
            <a:avLst/>
          </a:prstGeom>
        </p:spPr>
      </p:pic>
      <p:sp>
        <p:nvSpPr>
          <p:cNvPr id="14" name="Text Placeholder 2"/>
          <p:cNvSpPr>
            <a:spLocks noGrp="1"/>
          </p:cNvSpPr>
          <p:nvPr>
            <p:ph type="body" idx="14" hasCustomPrompt="1"/>
          </p:nvPr>
        </p:nvSpPr>
        <p:spPr>
          <a:xfrm>
            <a:off x="719998" y="1080000"/>
            <a:ext cx="4464000" cy="1512000"/>
          </a:xfrm>
        </p:spPr>
        <p:txBody>
          <a:bodyPr anchor="t" anchorCtr="0"/>
          <a:lstStyle>
            <a:lvl1pPr marL="0" indent="0">
              <a:lnSpc>
                <a:spcPct val="85000"/>
              </a:lnSpc>
              <a:buNone/>
              <a:defRPr sz="40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404409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 met spre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1" y="810001"/>
            <a:ext cx="9143999" cy="3348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400000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90000" y="4157999"/>
            <a:ext cx="2880000" cy="322017"/>
          </a:xfrm>
        </p:spPr>
        <p:txBody>
          <a:bodyPr anchor="b" anchorCtr="0"/>
          <a:lstStyle>
            <a:lvl1pPr marL="0" indent="0" algn="l">
              <a:lnSpc>
                <a:spcPct val="110000"/>
              </a:lnSpc>
              <a:buNone/>
              <a:defRPr sz="12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" y="108000"/>
            <a:ext cx="2880360" cy="649224"/>
          </a:xfrm>
          <a:prstGeom prst="rect">
            <a:avLst/>
          </a:prstGeom>
        </p:spPr>
      </p:pic>
      <p:sp>
        <p:nvSpPr>
          <p:cNvPr id="12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5490000" y="3437998"/>
            <a:ext cx="720000" cy="720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32939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kop en opsomm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3" y="1224000"/>
            <a:ext cx="6623999" cy="34919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Online Meetup Introducing Apache Kafka - Part One of Three</a:t>
            </a:r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ext Placeholder 2"/>
          <p:cNvSpPr>
            <a:spLocks noGrp="1"/>
          </p:cNvSpPr>
          <p:nvPr>
            <p:ph type="body" idx="13"/>
          </p:nvPr>
        </p:nvSpPr>
        <p:spPr>
          <a:xfrm>
            <a:off x="719998" y="936000"/>
            <a:ext cx="6623999" cy="288000"/>
          </a:xfrm>
        </p:spPr>
        <p:txBody>
          <a:bodyPr anchor="t" anchorCtr="0"/>
          <a:lstStyle>
            <a:lvl1pPr marL="0" indent="0">
              <a:buNone/>
              <a:defRPr sz="15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041796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psomm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3" y="936000"/>
            <a:ext cx="6623999" cy="378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Online Meetup Introducing Apache Kafka - Part One of Three</a:t>
            </a:r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903854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/>
          <p:cNvSpPr>
            <a:spLocks noGrp="1"/>
          </p:cNvSpPr>
          <p:nvPr>
            <p:ph type="body" idx="15" hasCustomPrompt="1"/>
          </p:nvPr>
        </p:nvSpPr>
        <p:spPr>
          <a:xfrm>
            <a:off x="5399005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marL="0" indent="0">
              <a:lnSpc>
                <a:spcPct val="85000"/>
              </a:lnSpc>
              <a:buNone/>
              <a:defRPr sz="28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3" y="936000"/>
            <a:ext cx="4464000" cy="378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Online Meetup Introducing Apache Kafka - Part One of Three</a:t>
            </a:r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Subtitle 2"/>
          <p:cNvSpPr>
            <a:spLocks noGrp="1"/>
          </p:cNvSpPr>
          <p:nvPr>
            <p:ph type="subTitle" idx="13"/>
          </p:nvPr>
        </p:nvSpPr>
        <p:spPr>
          <a:xfrm>
            <a:off x="5490000" y="4157999"/>
            <a:ext cx="2880000" cy="322017"/>
          </a:xfrm>
        </p:spPr>
        <p:txBody>
          <a:bodyPr anchor="b" anchorCtr="0"/>
          <a:lstStyle>
            <a:lvl1pPr marL="0" indent="0" algn="l">
              <a:lnSpc>
                <a:spcPct val="110000"/>
              </a:lnSpc>
              <a:buNone/>
              <a:defRPr sz="12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1220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Online Meetup Introducing Apache Kafka - Part One of Three</a:t>
            </a:r>
            <a:endParaRPr lang="nl-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719999" y="288000"/>
            <a:ext cx="6624000" cy="504000"/>
          </a:xfrm>
        </p:spPr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720003" y="1224000"/>
            <a:ext cx="3744993" cy="34919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idx="13"/>
          </p:nvPr>
        </p:nvSpPr>
        <p:spPr>
          <a:xfrm>
            <a:off x="719998" y="936000"/>
            <a:ext cx="3744995" cy="288000"/>
          </a:xfrm>
        </p:spPr>
        <p:txBody>
          <a:bodyPr anchor="t" anchorCtr="0"/>
          <a:lstStyle>
            <a:lvl1pPr marL="0" indent="0">
              <a:buNone/>
              <a:defRPr sz="15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4"/>
          </p:nvPr>
        </p:nvSpPr>
        <p:spPr>
          <a:xfrm>
            <a:off x="4679007" y="1224000"/>
            <a:ext cx="3744993" cy="34919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5"/>
          </p:nvPr>
        </p:nvSpPr>
        <p:spPr>
          <a:xfrm>
            <a:off x="4679004" y="936000"/>
            <a:ext cx="3744995" cy="288000"/>
          </a:xfrm>
        </p:spPr>
        <p:txBody>
          <a:bodyPr anchor="t" anchorCtr="0"/>
          <a:lstStyle>
            <a:lvl1pPr marL="0" indent="0">
              <a:buNone/>
              <a:defRPr sz="15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648009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ee kolommen met afbeeldin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20000" y="792000"/>
            <a:ext cx="3744000" cy="1584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Online Meetup Introducing Apache Kafka - Part One of Three</a:t>
            </a:r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9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4680000" y="792000"/>
            <a:ext cx="3744000" cy="1584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720003" y="2700000"/>
            <a:ext cx="3743997" cy="2016000"/>
          </a:xfrm>
        </p:spPr>
        <p:txBody>
          <a:bodyPr/>
          <a:lstStyle>
            <a:lvl1pPr>
              <a:defRPr sz="1300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>
              <a:defRPr sz="13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idx="16"/>
          </p:nvPr>
        </p:nvSpPr>
        <p:spPr>
          <a:xfrm>
            <a:off x="719998" y="2448000"/>
            <a:ext cx="3744000" cy="252000"/>
          </a:xfrm>
        </p:spPr>
        <p:txBody>
          <a:bodyPr anchor="t" anchorCtr="0"/>
          <a:lstStyle>
            <a:lvl1pPr marL="0" indent="0">
              <a:buNone/>
              <a:defRPr sz="13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7"/>
          </p:nvPr>
        </p:nvSpPr>
        <p:spPr>
          <a:xfrm>
            <a:off x="4680005" y="2700000"/>
            <a:ext cx="3743997" cy="2016000"/>
          </a:xfrm>
        </p:spPr>
        <p:txBody>
          <a:bodyPr/>
          <a:lstStyle>
            <a:lvl1pPr>
              <a:defRPr sz="1300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>
              <a:defRPr sz="13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8"/>
          </p:nvPr>
        </p:nvSpPr>
        <p:spPr>
          <a:xfrm>
            <a:off x="4680000" y="2448000"/>
            <a:ext cx="3744000" cy="252000"/>
          </a:xfrm>
        </p:spPr>
        <p:txBody>
          <a:bodyPr anchor="t" anchorCtr="0"/>
          <a:lstStyle>
            <a:lvl1pPr marL="0" indent="0">
              <a:buNone/>
              <a:defRPr sz="13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913229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812800"/>
            <a:ext cx="9144000" cy="3352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noProof="0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1" y="1115998"/>
            <a:ext cx="7703999" cy="2520000"/>
          </a:xfrm>
        </p:spPr>
        <p:txBody>
          <a:bodyPr anchor="t" anchorCtr="0"/>
          <a:lstStyle>
            <a:lvl1pPr>
              <a:lnSpc>
                <a:spcPct val="105000"/>
              </a:lnSpc>
              <a:defRPr sz="3000"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Online Meetup Introducing Apache Kafka - Part One of Three</a:t>
            </a:r>
            <a:endParaRPr lang="nl-NL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noProof="0" smtClean="0"/>
              <a:t>‹#›</a:t>
            </a:fld>
            <a:endParaRPr lang="nl-NL" noProof="0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" y="108000"/>
            <a:ext cx="2880360" cy="649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3668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2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3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0" y="360000"/>
            <a:ext cx="1258824" cy="28651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  <a:blipFill>
            <a:blip r:embed="rId22">
              <a:alphaModFix amt="45000"/>
            </a:blip>
            <a:stretch>
              <a:fillRect/>
            </a:stretch>
          </a:blipFill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19999" y="288000"/>
            <a:ext cx="6624000" cy="504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0003" y="936000"/>
            <a:ext cx="6623999" cy="378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744000" y="5004000"/>
            <a:ext cx="1224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600">
                <a:solidFill>
                  <a:schemeClr val="bg1"/>
                </a:solidFill>
              </a:defRPr>
            </a:lvl1pPr>
          </a:lstStyle>
          <a:p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968000" y="5004000"/>
            <a:ext cx="3240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600">
                <a:solidFill>
                  <a:schemeClr val="bg1"/>
                </a:solidFill>
              </a:defRPr>
            </a:lvl1pPr>
          </a:lstStyle>
          <a:p>
            <a:r>
              <a:rPr lang="en-US"/>
              <a:t>Online Meetup Introducing Apache Kafka - Part One of Three</a:t>
            </a:r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80000" y="5004000"/>
            <a:ext cx="144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600">
                <a:solidFill>
                  <a:schemeClr val="bg1"/>
                </a:solidFill>
              </a:defRPr>
            </a:lvl1pPr>
          </a:lstStyle>
          <a:p>
            <a:fld id="{14F1411D-0280-154F-AEAC-4C20B7AA46B2}" type="slidenum">
              <a:rPr lang="nl-NL" smtClean="0"/>
              <a:pPr/>
              <a:t>‹#›</a:t>
            </a:fld>
            <a:endParaRPr lang="nl-NL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8244000" y="5004000"/>
            <a:ext cx="0" cy="90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89861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  <p:sldLayoutId id="2147483689" r:id="rId13"/>
    <p:sldLayoutId id="2147483690" r:id="rId14"/>
    <p:sldLayoutId id="2147483691" r:id="rId15"/>
    <p:sldLayoutId id="2147483692" r:id="rId16"/>
    <p:sldLayoutId id="2147483693" r:id="rId17"/>
    <p:sldLayoutId id="2147483694" r:id="rId18"/>
  </p:sldLayoutIdLst>
  <p:hf sldNum="0" hdr="0" dt="0"/>
  <p:txStyles>
    <p:titleStyle>
      <a:lvl1pPr algn="l" defTabSz="685800" rtl="0" eaLnBrk="1" latinLnBrk="0" hangingPunct="1">
        <a:lnSpc>
          <a:spcPct val="85000"/>
        </a:lnSpc>
        <a:spcBef>
          <a:spcPct val="0"/>
        </a:spcBef>
        <a:buNone/>
        <a:defRPr sz="18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6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54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72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90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tiff"/><Relationship Id="rId10" Type="http://schemas.openxmlformats.org/officeDocument/2006/relationships/image" Target="../media/image14.png"/><Relationship Id="rId4" Type="http://schemas.openxmlformats.org/officeDocument/2006/relationships/image" Target="../media/image8.gif"/><Relationship Id="rId9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9.png"/><Relationship Id="rId4" Type="http://schemas.openxmlformats.org/officeDocument/2006/relationships/image" Target="../media/image28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etc.ch/QmfH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jpeg"/><Relationship Id="rId3" Type="http://schemas.openxmlformats.org/officeDocument/2006/relationships/image" Target="../media/image27.png"/><Relationship Id="rId7" Type="http://schemas.openxmlformats.org/officeDocument/2006/relationships/image" Target="../media/image3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8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12" Type="http://schemas.openxmlformats.org/officeDocument/2006/relationships/image" Target="../media/image4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2.png"/><Relationship Id="rId11" Type="http://schemas.openxmlformats.org/officeDocument/2006/relationships/image" Target="../media/image46.png"/><Relationship Id="rId5" Type="http://schemas.openxmlformats.org/officeDocument/2006/relationships/image" Target="../media/image41.png"/><Relationship Id="rId15" Type="http://schemas.openxmlformats.org/officeDocument/2006/relationships/image" Target="../media/image50.png"/><Relationship Id="rId10" Type="http://schemas.openxmlformats.org/officeDocument/2006/relationships/image" Target="../media/image36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Relationship Id="rId14" Type="http://schemas.openxmlformats.org/officeDocument/2006/relationships/image" Target="../media/image4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etc.ch/QmfH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2.jpeg"/><Relationship Id="rId4" Type="http://schemas.openxmlformats.org/officeDocument/2006/relationships/image" Target="../media/image5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0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://etc.ch/QmfH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idx="13"/>
          </p:nvPr>
        </p:nvSpPr>
        <p:spPr>
          <a:xfrm>
            <a:off x="11703" y="810001"/>
            <a:ext cx="9144000" cy="3348000"/>
          </a:xfrm>
        </p:spPr>
      </p:sp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5399999" y="1548000"/>
            <a:ext cx="3240087" cy="3024000"/>
          </a:xfrm>
        </p:spPr>
        <p:txBody>
          <a:bodyPr/>
          <a:lstStyle/>
          <a:p>
            <a:r>
              <a:rPr lang="en-US" dirty="0"/>
              <a:t>Introducing Apache Kafka</a:t>
            </a:r>
            <a:br>
              <a:rPr lang="en-US" dirty="0"/>
            </a:br>
            <a:br>
              <a:rPr lang="en-US" dirty="0"/>
            </a:br>
            <a:r>
              <a:rPr lang="en-US" dirty="0"/>
              <a:t>The Event Fabric </a:t>
            </a:r>
            <a:br>
              <a:rPr lang="en-US" dirty="0"/>
            </a:b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tying everything together</a:t>
            </a:r>
            <a:endParaRPr lang="nl-NL" sz="2400" b="0" u="sn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5761038" y="5003800"/>
            <a:ext cx="3240087" cy="107950"/>
          </a:xfrm>
        </p:spPr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Online Meetup Introducing Apache Kafka - Part One of Three</a:t>
            </a:r>
            <a:endParaRPr kumimoji="0" lang="nl-NL" sz="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A583E5-94C1-47EB-AF31-7B55BC9DD257}"/>
              </a:ext>
            </a:extLst>
          </p:cNvPr>
          <p:cNvSpPr txBox="1"/>
          <p:nvPr/>
        </p:nvSpPr>
        <p:spPr>
          <a:xfrm>
            <a:off x="78658" y="4345313"/>
            <a:ext cx="3975640" cy="4154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1350" b="1" kern="1200" dirty="0">
                <a:ea typeface="+mn-ea"/>
                <a:cs typeface="+mn-cs"/>
              </a:rPr>
              <a:t>Three Part O</a:t>
            </a:r>
            <a:r>
              <a:rPr kumimoji="0" lang="nl-NL" sz="135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nline</a:t>
            </a:r>
            <a:r>
              <a:rPr kumimoji="0" lang="nl-NL" sz="13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</a:t>
            </a:r>
            <a:r>
              <a:rPr kumimoji="0" lang="nl-NL" sz="135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Meetup</a:t>
            </a:r>
            <a:r>
              <a:rPr kumimoji="0" lang="nl-NL" sz="13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- </a:t>
            </a:r>
            <a:r>
              <a:rPr lang="nl-NL" sz="1350" b="1" kern="1200" dirty="0">
                <a:ea typeface="+mn-ea"/>
                <a:cs typeface="+mn-cs"/>
              </a:rPr>
              <a:t>16</a:t>
            </a:r>
            <a:r>
              <a:rPr kumimoji="0" lang="nl-NL" sz="13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april 2020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3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Lucas Jellema, </a:t>
            </a:r>
            <a:r>
              <a:rPr kumimoji="0" lang="nl-NL" sz="13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CTO &amp; Architect AMIS | Conclusion</a:t>
            </a:r>
          </a:p>
        </p:txBody>
      </p:sp>
      <p:pic>
        <p:nvPicPr>
          <p:cNvPr id="11" name="Picture 2" descr="http://www.arkena.com/assets/uploads/2014/06/homepage-docker-logo.png">
            <a:extLst>
              <a:ext uri="{FF2B5EF4-FFF2-40B4-BE49-F238E27FC236}">
                <a16:creationId xmlns:a16="http://schemas.microsoft.com/office/drawing/2014/main" id="{6FDCE599-4C63-4029-8833-5CFCA2C854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6482" y="1829787"/>
            <a:ext cx="210072" cy="173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33EE07E8-774B-4D49-B5E4-B6452F26F9E9}"/>
              </a:ext>
            </a:extLst>
          </p:cNvPr>
          <p:cNvGrpSpPr/>
          <p:nvPr/>
        </p:nvGrpSpPr>
        <p:grpSpPr>
          <a:xfrm>
            <a:off x="2253616" y="3037045"/>
            <a:ext cx="806932" cy="787799"/>
            <a:chOff x="3757567" y="523217"/>
            <a:chExt cx="934425" cy="823925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515DD0BE-79FB-4714-AAAE-1AF47AD44FC9}"/>
                </a:ext>
              </a:extLst>
            </p:cNvPr>
            <p:cNvGrpSpPr/>
            <p:nvPr/>
          </p:nvGrpSpPr>
          <p:grpSpPr>
            <a:xfrm>
              <a:off x="3757567" y="524858"/>
              <a:ext cx="934425" cy="822284"/>
              <a:chOff x="5765267" y="3162945"/>
              <a:chExt cx="1531380" cy="1226820"/>
            </a:xfrm>
          </p:grpSpPr>
          <p:sp>
            <p:nvSpPr>
              <p:cNvPr id="15" name="Cube 14">
                <a:extLst>
                  <a:ext uri="{FF2B5EF4-FFF2-40B4-BE49-F238E27FC236}">
                    <a16:creationId xmlns:a16="http://schemas.microsoft.com/office/drawing/2014/main" id="{217EFB07-2052-43C7-AFC1-61BFAFEF90CC}"/>
                  </a:ext>
                </a:extLst>
              </p:cNvPr>
              <p:cNvSpPr/>
              <p:nvPr/>
            </p:nvSpPr>
            <p:spPr>
              <a:xfrm>
                <a:off x="5765267" y="3162945"/>
                <a:ext cx="1531380" cy="1226820"/>
              </a:xfrm>
              <a:prstGeom prst="cub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1050" dirty="0"/>
              </a:p>
            </p:txBody>
          </p:sp>
          <p:grpSp>
            <p:nvGrpSpPr>
              <p:cNvPr id="16" name="Group 102">
                <a:extLst>
                  <a:ext uri="{FF2B5EF4-FFF2-40B4-BE49-F238E27FC236}">
                    <a16:creationId xmlns:a16="http://schemas.microsoft.com/office/drawing/2014/main" id="{7469CF73-C03C-4A79-A74D-BC9A23A81B17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6001707" y="3624581"/>
                <a:ext cx="172346" cy="352850"/>
                <a:chOff x="4686300" y="1439863"/>
                <a:chExt cx="1577975" cy="2936875"/>
              </a:xfrm>
            </p:grpSpPr>
            <p:sp>
              <p:nvSpPr>
                <p:cNvPr id="20" name="Freeform 1">
                  <a:extLst>
                    <a:ext uri="{FF2B5EF4-FFF2-40B4-BE49-F238E27FC236}">
                      <a16:creationId xmlns:a16="http://schemas.microsoft.com/office/drawing/2014/main" id="{0CD3EFAC-E839-4A86-8CC5-F7760D12EA5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5211763" y="1439863"/>
                  <a:ext cx="519112" cy="1103312"/>
                </a:xfrm>
                <a:custGeom>
                  <a:avLst/>
                  <a:gdLst>
                    <a:gd name="T0" fmla="*/ 168683281 w 1440"/>
                    <a:gd name="T1" fmla="*/ 0 h 3065"/>
                    <a:gd name="T2" fmla="*/ 179079581 w 1440"/>
                    <a:gd name="T3" fmla="*/ 16067678 h 3065"/>
                    <a:gd name="T4" fmla="*/ 184797744 w 1440"/>
                    <a:gd name="T5" fmla="*/ 33172434 h 3065"/>
                    <a:gd name="T6" fmla="*/ 187007214 w 1440"/>
                    <a:gd name="T7" fmla="*/ 51443137 h 3065"/>
                    <a:gd name="T8" fmla="*/ 185967548 w 1440"/>
                    <a:gd name="T9" fmla="*/ 69843429 h 3065"/>
                    <a:gd name="T10" fmla="*/ 183628300 w 1440"/>
                    <a:gd name="T11" fmla="*/ 80079933 h 3065"/>
                    <a:gd name="T12" fmla="*/ 176740332 w 1440"/>
                    <a:gd name="T13" fmla="*/ 99516943 h 3065"/>
                    <a:gd name="T14" fmla="*/ 160625870 w 1440"/>
                    <a:gd name="T15" fmla="*/ 125821484 h 3065"/>
                    <a:gd name="T16" fmla="*/ 148020100 w 1440"/>
                    <a:gd name="T17" fmla="*/ 143055470 h 3065"/>
                    <a:gd name="T18" fmla="*/ 125018031 w 1440"/>
                    <a:gd name="T19" fmla="*/ 165861451 h 3065"/>
                    <a:gd name="T20" fmla="*/ 99806492 w 1440"/>
                    <a:gd name="T21" fmla="*/ 187630715 h 3065"/>
                    <a:gd name="T22" fmla="*/ 71216038 w 1440"/>
                    <a:gd name="T23" fmla="*/ 213935617 h 3065"/>
                    <a:gd name="T24" fmla="*/ 52892105 w 1440"/>
                    <a:gd name="T25" fmla="*/ 235704880 h 3065"/>
                    <a:gd name="T26" fmla="*/ 47044165 w 1440"/>
                    <a:gd name="T27" fmla="*/ 243738719 h 3065"/>
                    <a:gd name="T28" fmla="*/ 41326002 w 1440"/>
                    <a:gd name="T29" fmla="*/ 258510861 h 3065"/>
                    <a:gd name="T30" fmla="*/ 37947087 w 1440"/>
                    <a:gd name="T31" fmla="*/ 273412233 h 3065"/>
                    <a:gd name="T32" fmla="*/ 37947087 w 1440"/>
                    <a:gd name="T33" fmla="*/ 289480271 h 3065"/>
                    <a:gd name="T34" fmla="*/ 41326002 w 1440"/>
                    <a:gd name="T35" fmla="*/ 305418360 h 3065"/>
                    <a:gd name="T36" fmla="*/ 47044165 w 1440"/>
                    <a:gd name="T37" fmla="*/ 316951120 h 3065"/>
                    <a:gd name="T38" fmla="*/ 67707346 w 1440"/>
                    <a:gd name="T39" fmla="*/ 351289501 h 3065"/>
                    <a:gd name="T40" fmla="*/ 89539971 w 1440"/>
                    <a:gd name="T41" fmla="*/ 385498653 h 3065"/>
                    <a:gd name="T42" fmla="*/ 96297439 w 1440"/>
                    <a:gd name="T43" fmla="*/ 397031053 h 3065"/>
                    <a:gd name="T44" fmla="*/ 48213608 w 1440"/>
                    <a:gd name="T45" fmla="*/ 351289501 h 3065"/>
                    <a:gd name="T46" fmla="*/ 35607839 w 1440"/>
                    <a:gd name="T47" fmla="*/ 337554077 h 3065"/>
                    <a:gd name="T48" fmla="*/ 14945018 w 1440"/>
                    <a:gd name="T49" fmla="*/ 310083228 h 3065"/>
                    <a:gd name="T50" fmla="*/ 6887607 w 1440"/>
                    <a:gd name="T51" fmla="*/ 295181856 h 3065"/>
                    <a:gd name="T52" fmla="*/ 0 w 1440"/>
                    <a:gd name="T53" fmla="*/ 271079979 h 3065"/>
                    <a:gd name="T54" fmla="*/ 1169444 w 1440"/>
                    <a:gd name="T55" fmla="*/ 252809276 h 3065"/>
                    <a:gd name="T56" fmla="*/ 2339248 w 1440"/>
                    <a:gd name="T57" fmla="*/ 247107691 h 3065"/>
                    <a:gd name="T58" fmla="*/ 13775214 w 1440"/>
                    <a:gd name="T59" fmla="*/ 225338427 h 3065"/>
                    <a:gd name="T60" fmla="*/ 31059480 w 1440"/>
                    <a:gd name="T61" fmla="*/ 205901417 h 3065"/>
                    <a:gd name="T62" fmla="*/ 42495806 w 1440"/>
                    <a:gd name="T63" fmla="*/ 194498607 h 3065"/>
                    <a:gd name="T64" fmla="*/ 82652003 w 1440"/>
                    <a:gd name="T65" fmla="*/ 162492480 h 3065"/>
                    <a:gd name="T66" fmla="*/ 121639117 w 1440"/>
                    <a:gd name="T67" fmla="*/ 130486352 h 3065"/>
                    <a:gd name="T68" fmla="*/ 133075082 w 1440"/>
                    <a:gd name="T69" fmla="*/ 117787645 h 3065"/>
                    <a:gd name="T70" fmla="*/ 156077512 w 1440"/>
                    <a:gd name="T71" fmla="*/ 89280079 h 3065"/>
                    <a:gd name="T72" fmla="*/ 164134563 w 1440"/>
                    <a:gd name="T73" fmla="*/ 72046094 h 3065"/>
                    <a:gd name="T74" fmla="*/ 169852725 w 1440"/>
                    <a:gd name="T75" fmla="*/ 53775391 h 3065"/>
                    <a:gd name="T76" fmla="*/ 172191974 w 1440"/>
                    <a:gd name="T77" fmla="*/ 41206273 h 3065"/>
                    <a:gd name="T78" fmla="*/ 171022530 w 1440"/>
                    <a:gd name="T79" fmla="*/ 13735424 h 3065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</a:gdLst>
                  <a:ahLst/>
                  <a:cxnLst>
                    <a:cxn ang="T80">
                      <a:pos x="T0" y="T1"/>
                    </a:cxn>
                    <a:cxn ang="T81">
                      <a:pos x="T2" y="T3"/>
                    </a:cxn>
                    <a:cxn ang="T82">
                      <a:pos x="T4" y="T5"/>
                    </a:cxn>
                    <a:cxn ang="T83">
                      <a:pos x="T6" y="T7"/>
                    </a:cxn>
                    <a:cxn ang="T84">
                      <a:pos x="T8" y="T9"/>
                    </a:cxn>
                    <a:cxn ang="T85">
                      <a:pos x="T10" y="T11"/>
                    </a:cxn>
                    <a:cxn ang="T86">
                      <a:pos x="T12" y="T13"/>
                    </a:cxn>
                    <a:cxn ang="T87">
                      <a:pos x="T14" y="T15"/>
                    </a:cxn>
                    <a:cxn ang="T88">
                      <a:pos x="T16" y="T17"/>
                    </a:cxn>
                    <a:cxn ang="T89">
                      <a:pos x="T18" y="T19"/>
                    </a:cxn>
                    <a:cxn ang="T90">
                      <a:pos x="T20" y="T21"/>
                    </a:cxn>
                    <a:cxn ang="T91">
                      <a:pos x="T22" y="T23"/>
                    </a:cxn>
                    <a:cxn ang="T92">
                      <a:pos x="T24" y="T25"/>
                    </a:cxn>
                    <a:cxn ang="T93">
                      <a:pos x="T26" y="T27"/>
                    </a:cxn>
                    <a:cxn ang="T94">
                      <a:pos x="T28" y="T29"/>
                    </a:cxn>
                    <a:cxn ang="T95">
                      <a:pos x="T30" y="T31"/>
                    </a:cxn>
                    <a:cxn ang="T96">
                      <a:pos x="T32" y="T33"/>
                    </a:cxn>
                    <a:cxn ang="T97">
                      <a:pos x="T34" y="T35"/>
                    </a:cxn>
                    <a:cxn ang="T98">
                      <a:pos x="T36" y="T37"/>
                    </a:cxn>
                    <a:cxn ang="T99">
                      <a:pos x="T38" y="T39"/>
                    </a:cxn>
                    <a:cxn ang="T100">
                      <a:pos x="T40" y="T41"/>
                    </a:cxn>
                    <a:cxn ang="T101">
                      <a:pos x="T42" y="T43"/>
                    </a:cxn>
                    <a:cxn ang="T102">
                      <a:pos x="T44" y="T45"/>
                    </a:cxn>
                    <a:cxn ang="T103">
                      <a:pos x="T46" y="T47"/>
                    </a:cxn>
                    <a:cxn ang="T104">
                      <a:pos x="T48" y="T49"/>
                    </a:cxn>
                    <a:cxn ang="T105">
                      <a:pos x="T50" y="T51"/>
                    </a:cxn>
                    <a:cxn ang="T106">
                      <a:pos x="T52" y="T53"/>
                    </a:cxn>
                    <a:cxn ang="T107">
                      <a:pos x="T54" y="T55"/>
                    </a:cxn>
                    <a:cxn ang="T108">
                      <a:pos x="T56" y="T57"/>
                    </a:cxn>
                    <a:cxn ang="T109">
                      <a:pos x="T58" y="T59"/>
                    </a:cxn>
                    <a:cxn ang="T110">
                      <a:pos x="T60" y="T61"/>
                    </a:cxn>
                    <a:cxn ang="T111">
                      <a:pos x="T62" y="T63"/>
                    </a:cxn>
                    <a:cxn ang="T112">
                      <a:pos x="T64" y="T65"/>
                    </a:cxn>
                    <a:cxn ang="T113">
                      <a:pos x="T66" y="T67"/>
                    </a:cxn>
                    <a:cxn ang="T114">
                      <a:pos x="T68" y="T69"/>
                    </a:cxn>
                    <a:cxn ang="T115">
                      <a:pos x="T70" y="T71"/>
                    </a:cxn>
                    <a:cxn ang="T116">
                      <a:pos x="T72" y="T73"/>
                    </a:cxn>
                    <a:cxn ang="T117">
                      <a:pos x="T74" y="T75"/>
                    </a:cxn>
                    <a:cxn ang="T118">
                      <a:pos x="T76" y="T77"/>
                    </a:cxn>
                    <a:cxn ang="T119">
                      <a:pos x="T78" y="T79"/>
                    </a:cxn>
                  </a:cxnLst>
                  <a:rect l="0" t="0" r="r" b="b"/>
                  <a:pathLst>
                    <a:path w="1440" h="3065">
                      <a:moveTo>
                        <a:pt x="1298" y="0"/>
                      </a:moveTo>
                      <a:lnTo>
                        <a:pt x="1298" y="0"/>
                      </a:lnTo>
                      <a:lnTo>
                        <a:pt x="1342" y="53"/>
                      </a:lnTo>
                      <a:lnTo>
                        <a:pt x="1378" y="124"/>
                      </a:lnTo>
                      <a:lnTo>
                        <a:pt x="1404" y="185"/>
                      </a:lnTo>
                      <a:lnTo>
                        <a:pt x="1422" y="256"/>
                      </a:lnTo>
                      <a:lnTo>
                        <a:pt x="1439" y="327"/>
                      </a:lnTo>
                      <a:lnTo>
                        <a:pt x="1439" y="397"/>
                      </a:lnTo>
                      <a:lnTo>
                        <a:pt x="1439" y="468"/>
                      </a:lnTo>
                      <a:lnTo>
                        <a:pt x="1431" y="539"/>
                      </a:lnTo>
                      <a:lnTo>
                        <a:pt x="1413" y="618"/>
                      </a:lnTo>
                      <a:lnTo>
                        <a:pt x="1386" y="697"/>
                      </a:lnTo>
                      <a:lnTo>
                        <a:pt x="1360" y="768"/>
                      </a:lnTo>
                      <a:lnTo>
                        <a:pt x="1316" y="839"/>
                      </a:lnTo>
                      <a:lnTo>
                        <a:pt x="1236" y="971"/>
                      </a:lnTo>
                      <a:lnTo>
                        <a:pt x="1139" y="1104"/>
                      </a:lnTo>
                      <a:lnTo>
                        <a:pt x="1051" y="1192"/>
                      </a:lnTo>
                      <a:lnTo>
                        <a:pt x="962" y="1280"/>
                      </a:lnTo>
                      <a:lnTo>
                        <a:pt x="768" y="1448"/>
                      </a:lnTo>
                      <a:lnTo>
                        <a:pt x="654" y="1545"/>
                      </a:lnTo>
                      <a:lnTo>
                        <a:pt x="548" y="1651"/>
                      </a:lnTo>
                      <a:lnTo>
                        <a:pt x="442" y="1757"/>
                      </a:lnTo>
                      <a:lnTo>
                        <a:pt x="407" y="1819"/>
                      </a:lnTo>
                      <a:lnTo>
                        <a:pt x="362" y="1881"/>
                      </a:lnTo>
                      <a:lnTo>
                        <a:pt x="336" y="1934"/>
                      </a:lnTo>
                      <a:lnTo>
                        <a:pt x="318" y="1995"/>
                      </a:lnTo>
                      <a:lnTo>
                        <a:pt x="301" y="2057"/>
                      </a:lnTo>
                      <a:lnTo>
                        <a:pt x="292" y="2110"/>
                      </a:lnTo>
                      <a:lnTo>
                        <a:pt x="292" y="2172"/>
                      </a:lnTo>
                      <a:lnTo>
                        <a:pt x="292" y="2234"/>
                      </a:lnTo>
                      <a:lnTo>
                        <a:pt x="301" y="2296"/>
                      </a:lnTo>
                      <a:lnTo>
                        <a:pt x="318" y="2357"/>
                      </a:lnTo>
                      <a:lnTo>
                        <a:pt x="362" y="2446"/>
                      </a:lnTo>
                      <a:lnTo>
                        <a:pt x="407" y="2543"/>
                      </a:lnTo>
                      <a:lnTo>
                        <a:pt x="521" y="2711"/>
                      </a:lnTo>
                      <a:lnTo>
                        <a:pt x="636" y="2887"/>
                      </a:lnTo>
                      <a:lnTo>
                        <a:pt x="689" y="2975"/>
                      </a:lnTo>
                      <a:lnTo>
                        <a:pt x="741" y="3064"/>
                      </a:lnTo>
                      <a:lnTo>
                        <a:pt x="548" y="2887"/>
                      </a:lnTo>
                      <a:lnTo>
                        <a:pt x="371" y="2711"/>
                      </a:lnTo>
                      <a:lnTo>
                        <a:pt x="274" y="2605"/>
                      </a:lnTo>
                      <a:lnTo>
                        <a:pt x="194" y="2507"/>
                      </a:lnTo>
                      <a:lnTo>
                        <a:pt x="115" y="2393"/>
                      </a:lnTo>
                      <a:lnTo>
                        <a:pt x="53" y="2278"/>
                      </a:lnTo>
                      <a:lnTo>
                        <a:pt x="18" y="2190"/>
                      </a:lnTo>
                      <a:lnTo>
                        <a:pt x="0" y="2092"/>
                      </a:lnTo>
                      <a:lnTo>
                        <a:pt x="0" y="1995"/>
                      </a:lnTo>
                      <a:lnTo>
                        <a:pt x="9" y="1951"/>
                      </a:lnTo>
                      <a:lnTo>
                        <a:pt x="18" y="1907"/>
                      </a:lnTo>
                      <a:lnTo>
                        <a:pt x="53" y="1819"/>
                      </a:lnTo>
                      <a:lnTo>
                        <a:pt x="106" y="1739"/>
                      </a:lnTo>
                      <a:lnTo>
                        <a:pt x="168" y="1660"/>
                      </a:lnTo>
                      <a:lnTo>
                        <a:pt x="239" y="1589"/>
                      </a:lnTo>
                      <a:lnTo>
                        <a:pt x="327" y="1501"/>
                      </a:lnTo>
                      <a:lnTo>
                        <a:pt x="424" y="1413"/>
                      </a:lnTo>
                      <a:lnTo>
                        <a:pt x="636" y="1254"/>
                      </a:lnTo>
                      <a:lnTo>
                        <a:pt x="839" y="1086"/>
                      </a:lnTo>
                      <a:lnTo>
                        <a:pt x="936" y="1007"/>
                      </a:lnTo>
                      <a:lnTo>
                        <a:pt x="1024" y="909"/>
                      </a:lnTo>
                      <a:lnTo>
                        <a:pt x="1121" y="803"/>
                      </a:lnTo>
                      <a:lnTo>
                        <a:pt x="1201" y="689"/>
                      </a:lnTo>
                      <a:lnTo>
                        <a:pt x="1236" y="618"/>
                      </a:lnTo>
                      <a:lnTo>
                        <a:pt x="1263" y="556"/>
                      </a:lnTo>
                      <a:lnTo>
                        <a:pt x="1289" y="486"/>
                      </a:lnTo>
                      <a:lnTo>
                        <a:pt x="1307" y="415"/>
                      </a:lnTo>
                      <a:lnTo>
                        <a:pt x="1325" y="318"/>
                      </a:lnTo>
                      <a:lnTo>
                        <a:pt x="1325" y="212"/>
                      </a:lnTo>
                      <a:lnTo>
                        <a:pt x="1316" y="106"/>
                      </a:lnTo>
                      <a:lnTo>
                        <a:pt x="1298" y="0"/>
                      </a:lnTo>
                    </a:path>
                  </a:pathLst>
                </a:custGeom>
                <a:solidFill>
                  <a:srgbClr val="E11F2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 sz="1050" dirty="0"/>
                </a:p>
              </p:txBody>
            </p:sp>
            <p:sp>
              <p:nvSpPr>
                <p:cNvPr id="21" name="Freeform 2">
                  <a:extLst>
                    <a:ext uri="{FF2B5EF4-FFF2-40B4-BE49-F238E27FC236}">
                      <a16:creationId xmlns:a16="http://schemas.microsoft.com/office/drawing/2014/main" id="{D8859B28-7202-4762-A8C9-2C6E5B99599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5478463" y="1849438"/>
                  <a:ext cx="446087" cy="763587"/>
                </a:xfrm>
                <a:custGeom>
                  <a:avLst/>
                  <a:gdLst>
                    <a:gd name="T0" fmla="*/ 45962095 w 1238"/>
                    <a:gd name="T1" fmla="*/ 53838646 h 2120"/>
                    <a:gd name="T2" fmla="*/ 72319062 w 1238"/>
                    <a:gd name="T3" fmla="*/ 36584101 h 2120"/>
                    <a:gd name="T4" fmla="*/ 101013122 w 1238"/>
                    <a:gd name="T5" fmla="*/ 21795006 h 2120"/>
                    <a:gd name="T6" fmla="*/ 160608255 w 1238"/>
                    <a:gd name="T7" fmla="*/ 0 h 2120"/>
                    <a:gd name="T8" fmla="*/ 112438787 w 1238"/>
                    <a:gd name="T9" fmla="*/ 30875928 h 2120"/>
                    <a:gd name="T10" fmla="*/ 78032075 w 1238"/>
                    <a:gd name="T11" fmla="*/ 56173710 h 2120"/>
                    <a:gd name="T12" fmla="*/ 67774956 w 1238"/>
                    <a:gd name="T13" fmla="*/ 66422344 h 2120"/>
                    <a:gd name="T14" fmla="*/ 52843653 w 1238"/>
                    <a:gd name="T15" fmla="*/ 81341465 h 2120"/>
                    <a:gd name="T16" fmla="*/ 43625002 w 1238"/>
                    <a:gd name="T17" fmla="*/ 100801408 h 2120"/>
                    <a:gd name="T18" fmla="*/ 41288271 w 1238"/>
                    <a:gd name="T19" fmla="*/ 108844644 h 2120"/>
                    <a:gd name="T20" fmla="*/ 42456817 w 1238"/>
                    <a:gd name="T21" fmla="*/ 123634100 h 2120"/>
                    <a:gd name="T22" fmla="*/ 45962095 w 1238"/>
                    <a:gd name="T23" fmla="*/ 131677337 h 2120"/>
                    <a:gd name="T24" fmla="*/ 59724852 w 1238"/>
                    <a:gd name="T25" fmla="*/ 154640054 h 2120"/>
                    <a:gd name="T26" fmla="*/ 74656155 w 1238"/>
                    <a:gd name="T27" fmla="*/ 177472746 h 2120"/>
                    <a:gd name="T28" fmla="*/ 78032075 w 1238"/>
                    <a:gd name="T29" fmla="*/ 183310585 h 2120"/>
                    <a:gd name="T30" fmla="*/ 82705899 w 1238"/>
                    <a:gd name="T31" fmla="*/ 199267392 h 2120"/>
                    <a:gd name="T32" fmla="*/ 80369167 w 1238"/>
                    <a:gd name="T33" fmla="*/ 216521937 h 2120"/>
                    <a:gd name="T34" fmla="*/ 78032075 w 1238"/>
                    <a:gd name="T35" fmla="*/ 222230110 h 2120"/>
                    <a:gd name="T36" fmla="*/ 69981970 w 1238"/>
                    <a:gd name="T37" fmla="*/ 237149232 h 2120"/>
                    <a:gd name="T38" fmla="*/ 58556305 w 1238"/>
                    <a:gd name="T39" fmla="*/ 249732929 h 2120"/>
                    <a:gd name="T40" fmla="*/ 31031152 w 1238"/>
                    <a:gd name="T41" fmla="*/ 270360224 h 2120"/>
                    <a:gd name="T42" fmla="*/ 27525514 w 1238"/>
                    <a:gd name="T43" fmla="*/ 273733333 h 2120"/>
                    <a:gd name="T44" fmla="*/ 24149594 w 1238"/>
                    <a:gd name="T45" fmla="*/ 274901045 h 2120"/>
                    <a:gd name="T46" fmla="*/ 33367884 w 1238"/>
                    <a:gd name="T47" fmla="*/ 265690097 h 2120"/>
                    <a:gd name="T48" fmla="*/ 42456817 w 1238"/>
                    <a:gd name="T49" fmla="*/ 248565578 h 2120"/>
                    <a:gd name="T50" fmla="*/ 45962095 w 1238"/>
                    <a:gd name="T51" fmla="*/ 235981520 h 2120"/>
                    <a:gd name="T52" fmla="*/ 45962095 w 1238"/>
                    <a:gd name="T53" fmla="*/ 230273347 h 2120"/>
                    <a:gd name="T54" fmla="*/ 41288271 w 1238"/>
                    <a:gd name="T55" fmla="*/ 211851450 h 2120"/>
                    <a:gd name="T56" fmla="*/ 29862606 w 1238"/>
                    <a:gd name="T57" fmla="*/ 195894643 h 2120"/>
                    <a:gd name="T58" fmla="*/ 17268395 w 1238"/>
                    <a:gd name="T59" fmla="*/ 179807810 h 2120"/>
                    <a:gd name="T60" fmla="*/ 8049744 w 1238"/>
                    <a:gd name="T61" fmla="*/ 161515579 h 2120"/>
                    <a:gd name="T62" fmla="*/ 1168546 w 1238"/>
                    <a:gd name="T63" fmla="*/ 140888285 h 2120"/>
                    <a:gd name="T64" fmla="*/ 1168546 w 1238"/>
                    <a:gd name="T65" fmla="*/ 120260990 h 2120"/>
                    <a:gd name="T66" fmla="*/ 2337092 w 1238"/>
                    <a:gd name="T67" fmla="*/ 110012356 h 2120"/>
                    <a:gd name="T68" fmla="*/ 10386837 w 1238"/>
                    <a:gd name="T69" fmla="*/ 91590460 h 2120"/>
                    <a:gd name="T70" fmla="*/ 22981047 w 1238"/>
                    <a:gd name="T71" fmla="*/ 74465941 h 2120"/>
                    <a:gd name="T72" fmla="*/ 37912350 w 1238"/>
                    <a:gd name="T73" fmla="*/ 59546819 h 2120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</a:gdLst>
                  <a:ahLst/>
                  <a:cxnLst>
                    <a:cxn ang="T74">
                      <a:pos x="T0" y="T1"/>
                    </a:cxn>
                    <a:cxn ang="T75">
                      <a:pos x="T2" y="T3"/>
                    </a:cxn>
                    <a:cxn ang="T76">
                      <a:pos x="T4" y="T5"/>
                    </a:cxn>
                    <a:cxn ang="T77">
                      <a:pos x="T6" y="T7"/>
                    </a:cxn>
                    <a:cxn ang="T78">
                      <a:pos x="T8" y="T9"/>
                    </a:cxn>
                    <a:cxn ang="T79">
                      <a:pos x="T10" y="T11"/>
                    </a:cxn>
                    <a:cxn ang="T80">
                      <a:pos x="T12" y="T13"/>
                    </a:cxn>
                    <a:cxn ang="T81">
                      <a:pos x="T14" y="T15"/>
                    </a:cxn>
                    <a:cxn ang="T82">
                      <a:pos x="T16" y="T17"/>
                    </a:cxn>
                    <a:cxn ang="T83">
                      <a:pos x="T18" y="T19"/>
                    </a:cxn>
                    <a:cxn ang="T84">
                      <a:pos x="T20" y="T21"/>
                    </a:cxn>
                    <a:cxn ang="T85">
                      <a:pos x="T22" y="T23"/>
                    </a:cxn>
                    <a:cxn ang="T86">
                      <a:pos x="T24" y="T25"/>
                    </a:cxn>
                    <a:cxn ang="T87">
                      <a:pos x="T26" y="T27"/>
                    </a:cxn>
                    <a:cxn ang="T88">
                      <a:pos x="T28" y="T29"/>
                    </a:cxn>
                    <a:cxn ang="T89">
                      <a:pos x="T30" y="T31"/>
                    </a:cxn>
                    <a:cxn ang="T90">
                      <a:pos x="T32" y="T33"/>
                    </a:cxn>
                    <a:cxn ang="T91">
                      <a:pos x="T34" y="T35"/>
                    </a:cxn>
                    <a:cxn ang="T92">
                      <a:pos x="T36" y="T37"/>
                    </a:cxn>
                    <a:cxn ang="T93">
                      <a:pos x="T38" y="T39"/>
                    </a:cxn>
                    <a:cxn ang="T94">
                      <a:pos x="T40" y="T41"/>
                    </a:cxn>
                    <a:cxn ang="T95">
                      <a:pos x="T42" y="T43"/>
                    </a:cxn>
                    <a:cxn ang="T96">
                      <a:pos x="T44" y="T45"/>
                    </a:cxn>
                    <a:cxn ang="T97">
                      <a:pos x="T46" y="T47"/>
                    </a:cxn>
                    <a:cxn ang="T98">
                      <a:pos x="T48" y="T49"/>
                    </a:cxn>
                    <a:cxn ang="T99">
                      <a:pos x="T50" y="T51"/>
                    </a:cxn>
                    <a:cxn ang="T100">
                      <a:pos x="T52" y="T53"/>
                    </a:cxn>
                    <a:cxn ang="T101">
                      <a:pos x="T54" y="T55"/>
                    </a:cxn>
                    <a:cxn ang="T102">
                      <a:pos x="T56" y="T57"/>
                    </a:cxn>
                    <a:cxn ang="T103">
                      <a:pos x="T58" y="T59"/>
                    </a:cxn>
                    <a:cxn ang="T104">
                      <a:pos x="T60" y="T61"/>
                    </a:cxn>
                    <a:cxn ang="T105">
                      <a:pos x="T62" y="T63"/>
                    </a:cxn>
                    <a:cxn ang="T106">
                      <a:pos x="T64" y="T65"/>
                    </a:cxn>
                    <a:cxn ang="T107">
                      <a:pos x="T66" y="T67"/>
                    </a:cxn>
                    <a:cxn ang="T108">
                      <a:pos x="T68" y="T69"/>
                    </a:cxn>
                    <a:cxn ang="T109">
                      <a:pos x="T70" y="T71"/>
                    </a:cxn>
                    <a:cxn ang="T110">
                      <a:pos x="T72" y="T73"/>
                    </a:cxn>
                  </a:cxnLst>
                  <a:rect l="0" t="0" r="r" b="b"/>
                  <a:pathLst>
                    <a:path w="1238" h="2120">
                      <a:moveTo>
                        <a:pt x="354" y="415"/>
                      </a:moveTo>
                      <a:lnTo>
                        <a:pt x="354" y="415"/>
                      </a:lnTo>
                      <a:lnTo>
                        <a:pt x="451" y="344"/>
                      </a:lnTo>
                      <a:lnTo>
                        <a:pt x="557" y="282"/>
                      </a:lnTo>
                      <a:lnTo>
                        <a:pt x="672" y="221"/>
                      </a:lnTo>
                      <a:lnTo>
                        <a:pt x="778" y="168"/>
                      </a:lnTo>
                      <a:lnTo>
                        <a:pt x="1008" y="79"/>
                      </a:lnTo>
                      <a:lnTo>
                        <a:pt x="1237" y="0"/>
                      </a:lnTo>
                      <a:lnTo>
                        <a:pt x="866" y="238"/>
                      </a:lnTo>
                      <a:lnTo>
                        <a:pt x="690" y="371"/>
                      </a:lnTo>
                      <a:lnTo>
                        <a:pt x="601" y="433"/>
                      </a:lnTo>
                      <a:lnTo>
                        <a:pt x="522" y="512"/>
                      </a:lnTo>
                      <a:lnTo>
                        <a:pt x="460" y="565"/>
                      </a:lnTo>
                      <a:lnTo>
                        <a:pt x="407" y="627"/>
                      </a:lnTo>
                      <a:lnTo>
                        <a:pt x="363" y="697"/>
                      </a:lnTo>
                      <a:lnTo>
                        <a:pt x="336" y="777"/>
                      </a:lnTo>
                      <a:lnTo>
                        <a:pt x="318" y="839"/>
                      </a:lnTo>
                      <a:lnTo>
                        <a:pt x="318" y="892"/>
                      </a:lnTo>
                      <a:lnTo>
                        <a:pt x="327" y="953"/>
                      </a:lnTo>
                      <a:lnTo>
                        <a:pt x="354" y="1015"/>
                      </a:lnTo>
                      <a:lnTo>
                        <a:pt x="398" y="1104"/>
                      </a:lnTo>
                      <a:lnTo>
                        <a:pt x="460" y="1192"/>
                      </a:lnTo>
                      <a:lnTo>
                        <a:pt x="522" y="1280"/>
                      </a:lnTo>
                      <a:lnTo>
                        <a:pt x="575" y="1368"/>
                      </a:lnTo>
                      <a:lnTo>
                        <a:pt x="601" y="1413"/>
                      </a:lnTo>
                      <a:lnTo>
                        <a:pt x="619" y="1448"/>
                      </a:lnTo>
                      <a:lnTo>
                        <a:pt x="637" y="1536"/>
                      </a:lnTo>
                      <a:lnTo>
                        <a:pt x="628" y="1624"/>
                      </a:lnTo>
                      <a:lnTo>
                        <a:pt x="619" y="1669"/>
                      </a:lnTo>
                      <a:lnTo>
                        <a:pt x="601" y="1713"/>
                      </a:lnTo>
                      <a:lnTo>
                        <a:pt x="575" y="1775"/>
                      </a:lnTo>
                      <a:lnTo>
                        <a:pt x="539" y="1828"/>
                      </a:lnTo>
                      <a:lnTo>
                        <a:pt x="495" y="1881"/>
                      </a:lnTo>
                      <a:lnTo>
                        <a:pt x="451" y="1925"/>
                      </a:lnTo>
                      <a:lnTo>
                        <a:pt x="354" y="2013"/>
                      </a:lnTo>
                      <a:lnTo>
                        <a:pt x="239" y="2084"/>
                      </a:lnTo>
                      <a:lnTo>
                        <a:pt x="212" y="2110"/>
                      </a:lnTo>
                      <a:lnTo>
                        <a:pt x="204" y="2119"/>
                      </a:lnTo>
                      <a:lnTo>
                        <a:pt x="186" y="2119"/>
                      </a:lnTo>
                      <a:lnTo>
                        <a:pt x="257" y="2048"/>
                      </a:lnTo>
                      <a:lnTo>
                        <a:pt x="310" y="1969"/>
                      </a:lnTo>
                      <a:lnTo>
                        <a:pt x="327" y="1916"/>
                      </a:lnTo>
                      <a:lnTo>
                        <a:pt x="345" y="1872"/>
                      </a:lnTo>
                      <a:lnTo>
                        <a:pt x="354" y="1819"/>
                      </a:lnTo>
                      <a:lnTo>
                        <a:pt x="354" y="1775"/>
                      </a:lnTo>
                      <a:lnTo>
                        <a:pt x="345" y="1695"/>
                      </a:lnTo>
                      <a:lnTo>
                        <a:pt x="318" y="1633"/>
                      </a:lnTo>
                      <a:lnTo>
                        <a:pt x="274" y="1572"/>
                      </a:lnTo>
                      <a:lnTo>
                        <a:pt x="230" y="1510"/>
                      </a:lnTo>
                      <a:lnTo>
                        <a:pt x="133" y="1386"/>
                      </a:lnTo>
                      <a:lnTo>
                        <a:pt x="98" y="1315"/>
                      </a:lnTo>
                      <a:lnTo>
                        <a:pt x="62" y="1245"/>
                      </a:lnTo>
                      <a:lnTo>
                        <a:pt x="36" y="1165"/>
                      </a:lnTo>
                      <a:lnTo>
                        <a:pt x="9" y="1086"/>
                      </a:lnTo>
                      <a:lnTo>
                        <a:pt x="0" y="1006"/>
                      </a:lnTo>
                      <a:lnTo>
                        <a:pt x="9" y="927"/>
                      </a:lnTo>
                      <a:lnTo>
                        <a:pt x="18" y="848"/>
                      </a:lnTo>
                      <a:lnTo>
                        <a:pt x="45" y="777"/>
                      </a:lnTo>
                      <a:lnTo>
                        <a:pt x="80" y="706"/>
                      </a:lnTo>
                      <a:lnTo>
                        <a:pt x="124" y="636"/>
                      </a:lnTo>
                      <a:lnTo>
                        <a:pt x="177" y="574"/>
                      </a:lnTo>
                      <a:lnTo>
                        <a:pt x="230" y="512"/>
                      </a:lnTo>
                      <a:lnTo>
                        <a:pt x="292" y="459"/>
                      </a:lnTo>
                      <a:lnTo>
                        <a:pt x="354" y="415"/>
                      </a:lnTo>
                    </a:path>
                  </a:pathLst>
                </a:custGeom>
                <a:solidFill>
                  <a:srgbClr val="E11F2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 sz="1050" dirty="0"/>
                </a:p>
              </p:txBody>
            </p:sp>
            <p:sp>
              <p:nvSpPr>
                <p:cNvPr id="22" name="Freeform 3">
                  <a:extLst>
                    <a:ext uri="{FF2B5EF4-FFF2-40B4-BE49-F238E27FC236}">
                      <a16:creationId xmlns:a16="http://schemas.microsoft.com/office/drawing/2014/main" id="{17FD9FF0-D2D3-44D8-9539-EB516E48659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5897563" y="2530475"/>
                  <a:ext cx="322262" cy="393700"/>
                </a:xfrm>
                <a:custGeom>
                  <a:avLst/>
                  <a:gdLst>
                    <a:gd name="T0" fmla="*/ 16018551 w 893"/>
                    <a:gd name="T1" fmla="*/ 12539435 h 1095"/>
                    <a:gd name="T2" fmla="*/ 29953044 w 893"/>
                    <a:gd name="T3" fmla="*/ 3490447 h 1095"/>
                    <a:gd name="T4" fmla="*/ 45971595 w 893"/>
                    <a:gd name="T5" fmla="*/ 0 h 1095"/>
                    <a:gd name="T6" fmla="*/ 54045827 w 893"/>
                    <a:gd name="T7" fmla="*/ 0 h 1095"/>
                    <a:gd name="T8" fmla="*/ 67850406 w 893"/>
                    <a:gd name="T9" fmla="*/ 0 h 1095"/>
                    <a:gd name="T10" fmla="*/ 81654984 w 893"/>
                    <a:gd name="T11" fmla="*/ 4653929 h 1095"/>
                    <a:gd name="T12" fmla="*/ 94287438 w 893"/>
                    <a:gd name="T13" fmla="*/ 10341546 h 1095"/>
                    <a:gd name="T14" fmla="*/ 100147698 w 893"/>
                    <a:gd name="T15" fmla="*/ 14866040 h 1095"/>
                    <a:gd name="T16" fmla="*/ 107050168 w 893"/>
                    <a:gd name="T17" fmla="*/ 24044463 h 1095"/>
                    <a:gd name="T18" fmla="*/ 112780152 w 893"/>
                    <a:gd name="T19" fmla="*/ 34256934 h 1095"/>
                    <a:gd name="T20" fmla="*/ 114994124 w 893"/>
                    <a:gd name="T21" fmla="*/ 45761962 h 1095"/>
                    <a:gd name="T22" fmla="*/ 114994124 w 893"/>
                    <a:gd name="T23" fmla="*/ 57137915 h 1095"/>
                    <a:gd name="T24" fmla="*/ 113952276 w 893"/>
                    <a:gd name="T25" fmla="*/ 63989373 h 1095"/>
                    <a:gd name="T26" fmla="*/ 109264140 w 893"/>
                    <a:gd name="T27" fmla="*/ 76528808 h 1095"/>
                    <a:gd name="T28" fmla="*/ 96631686 w 893"/>
                    <a:gd name="T29" fmla="*/ 92429255 h 1095"/>
                    <a:gd name="T30" fmla="*/ 86343481 w 893"/>
                    <a:gd name="T31" fmla="*/ 102770801 h 1095"/>
                    <a:gd name="T32" fmla="*/ 66678281 w 893"/>
                    <a:gd name="T33" fmla="*/ 115310236 h 1095"/>
                    <a:gd name="T34" fmla="*/ 44799470 w 893"/>
                    <a:gd name="T35" fmla="*/ 126686188 h 1095"/>
                    <a:gd name="T36" fmla="*/ 0 w 893"/>
                    <a:gd name="T37" fmla="*/ 141422793 h 1095"/>
                    <a:gd name="T38" fmla="*/ 5730345 w 893"/>
                    <a:gd name="T39" fmla="*/ 136898299 h 1095"/>
                    <a:gd name="T40" fmla="*/ 23050935 w 893"/>
                    <a:gd name="T41" fmla="*/ 126686188 h 1095"/>
                    <a:gd name="T42" fmla="*/ 55217952 w 893"/>
                    <a:gd name="T43" fmla="*/ 102770801 h 1095"/>
                    <a:gd name="T44" fmla="*/ 70194654 w 893"/>
                    <a:gd name="T45" fmla="*/ 89067884 h 1095"/>
                    <a:gd name="T46" fmla="*/ 77096763 w 893"/>
                    <a:gd name="T47" fmla="*/ 78855413 h 1095"/>
                    <a:gd name="T48" fmla="*/ 83999232 w 893"/>
                    <a:gd name="T49" fmla="*/ 61662409 h 1095"/>
                    <a:gd name="T50" fmla="*/ 86343481 w 893"/>
                    <a:gd name="T51" fmla="*/ 49122974 h 1095"/>
                    <a:gd name="T52" fmla="*/ 85171357 w 893"/>
                    <a:gd name="T53" fmla="*/ 43435357 h 1095"/>
                    <a:gd name="T54" fmla="*/ 79441011 w 893"/>
                    <a:gd name="T55" fmla="*/ 29732440 h 1095"/>
                    <a:gd name="T56" fmla="*/ 70194654 w 893"/>
                    <a:gd name="T57" fmla="*/ 18356487 h 1095"/>
                    <a:gd name="T58" fmla="*/ 57562200 w 893"/>
                    <a:gd name="T59" fmla="*/ 11505029 h 1095"/>
                    <a:gd name="T60" fmla="*/ 42585498 w 893"/>
                    <a:gd name="T61" fmla="*/ 8014941 h 1095"/>
                    <a:gd name="T62" fmla="*/ 36855513 w 893"/>
                    <a:gd name="T63" fmla="*/ 8014941 h 1095"/>
                    <a:gd name="T64" fmla="*/ 16018551 w 893"/>
                    <a:gd name="T65" fmla="*/ 12539435 h 1095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893" h="1095">
                      <a:moveTo>
                        <a:pt x="123" y="97"/>
                      </a:moveTo>
                      <a:lnTo>
                        <a:pt x="123" y="97"/>
                      </a:lnTo>
                      <a:lnTo>
                        <a:pt x="177" y="53"/>
                      </a:lnTo>
                      <a:lnTo>
                        <a:pt x="230" y="27"/>
                      </a:lnTo>
                      <a:lnTo>
                        <a:pt x="291" y="9"/>
                      </a:lnTo>
                      <a:lnTo>
                        <a:pt x="353" y="0"/>
                      </a:lnTo>
                      <a:lnTo>
                        <a:pt x="415" y="0"/>
                      </a:lnTo>
                      <a:lnTo>
                        <a:pt x="468" y="0"/>
                      </a:lnTo>
                      <a:lnTo>
                        <a:pt x="521" y="0"/>
                      </a:lnTo>
                      <a:lnTo>
                        <a:pt x="574" y="18"/>
                      </a:lnTo>
                      <a:lnTo>
                        <a:pt x="627" y="36"/>
                      </a:lnTo>
                      <a:lnTo>
                        <a:pt x="671" y="53"/>
                      </a:lnTo>
                      <a:lnTo>
                        <a:pt x="724" y="80"/>
                      </a:lnTo>
                      <a:lnTo>
                        <a:pt x="769" y="115"/>
                      </a:lnTo>
                      <a:lnTo>
                        <a:pt x="795" y="150"/>
                      </a:lnTo>
                      <a:lnTo>
                        <a:pt x="822" y="186"/>
                      </a:lnTo>
                      <a:lnTo>
                        <a:pt x="848" y="221"/>
                      </a:lnTo>
                      <a:lnTo>
                        <a:pt x="866" y="265"/>
                      </a:lnTo>
                      <a:lnTo>
                        <a:pt x="883" y="309"/>
                      </a:lnTo>
                      <a:lnTo>
                        <a:pt x="883" y="354"/>
                      </a:lnTo>
                      <a:lnTo>
                        <a:pt x="892" y="398"/>
                      </a:lnTo>
                      <a:lnTo>
                        <a:pt x="883" y="442"/>
                      </a:lnTo>
                      <a:lnTo>
                        <a:pt x="875" y="495"/>
                      </a:lnTo>
                      <a:lnTo>
                        <a:pt x="857" y="548"/>
                      </a:lnTo>
                      <a:lnTo>
                        <a:pt x="839" y="592"/>
                      </a:lnTo>
                      <a:lnTo>
                        <a:pt x="804" y="636"/>
                      </a:lnTo>
                      <a:lnTo>
                        <a:pt x="742" y="715"/>
                      </a:lnTo>
                      <a:lnTo>
                        <a:pt x="663" y="795"/>
                      </a:lnTo>
                      <a:lnTo>
                        <a:pt x="592" y="848"/>
                      </a:lnTo>
                      <a:lnTo>
                        <a:pt x="512" y="892"/>
                      </a:lnTo>
                      <a:lnTo>
                        <a:pt x="433" y="936"/>
                      </a:lnTo>
                      <a:lnTo>
                        <a:pt x="344" y="980"/>
                      </a:lnTo>
                      <a:lnTo>
                        <a:pt x="177" y="1042"/>
                      </a:lnTo>
                      <a:lnTo>
                        <a:pt x="0" y="1094"/>
                      </a:lnTo>
                      <a:lnTo>
                        <a:pt x="44" y="1059"/>
                      </a:lnTo>
                      <a:lnTo>
                        <a:pt x="177" y="980"/>
                      </a:lnTo>
                      <a:lnTo>
                        <a:pt x="309" y="892"/>
                      </a:lnTo>
                      <a:lnTo>
                        <a:pt x="424" y="795"/>
                      </a:lnTo>
                      <a:lnTo>
                        <a:pt x="486" y="742"/>
                      </a:lnTo>
                      <a:lnTo>
                        <a:pt x="539" y="689"/>
                      </a:lnTo>
                      <a:lnTo>
                        <a:pt x="592" y="610"/>
                      </a:lnTo>
                      <a:lnTo>
                        <a:pt x="636" y="521"/>
                      </a:lnTo>
                      <a:lnTo>
                        <a:pt x="645" y="477"/>
                      </a:lnTo>
                      <a:lnTo>
                        <a:pt x="654" y="424"/>
                      </a:lnTo>
                      <a:lnTo>
                        <a:pt x="663" y="380"/>
                      </a:lnTo>
                      <a:lnTo>
                        <a:pt x="654" y="336"/>
                      </a:lnTo>
                      <a:lnTo>
                        <a:pt x="636" y="274"/>
                      </a:lnTo>
                      <a:lnTo>
                        <a:pt x="610" y="230"/>
                      </a:lnTo>
                      <a:lnTo>
                        <a:pt x="574" y="186"/>
                      </a:lnTo>
                      <a:lnTo>
                        <a:pt x="539" y="142"/>
                      </a:lnTo>
                      <a:lnTo>
                        <a:pt x="495" y="115"/>
                      </a:lnTo>
                      <a:lnTo>
                        <a:pt x="442" y="89"/>
                      </a:lnTo>
                      <a:lnTo>
                        <a:pt x="389" y="71"/>
                      </a:lnTo>
                      <a:lnTo>
                        <a:pt x="327" y="62"/>
                      </a:lnTo>
                      <a:lnTo>
                        <a:pt x="283" y="62"/>
                      </a:lnTo>
                      <a:lnTo>
                        <a:pt x="230" y="71"/>
                      </a:lnTo>
                      <a:lnTo>
                        <a:pt x="123" y="97"/>
                      </a:lnTo>
                    </a:path>
                  </a:pathLst>
                </a:custGeom>
                <a:solidFill>
                  <a:srgbClr val="0B6FB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 sz="1050" dirty="0"/>
                </a:p>
              </p:txBody>
            </p:sp>
            <p:sp>
              <p:nvSpPr>
                <p:cNvPr id="23" name="Freeform 4">
                  <a:extLst>
                    <a:ext uri="{FF2B5EF4-FFF2-40B4-BE49-F238E27FC236}">
                      <a16:creationId xmlns:a16="http://schemas.microsoft.com/office/drawing/2014/main" id="{69405685-B041-4221-9470-2D14908892F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4892675" y="2549525"/>
                  <a:ext cx="1011238" cy="174625"/>
                </a:xfrm>
                <a:custGeom>
                  <a:avLst/>
                  <a:gdLst>
                    <a:gd name="T0" fmla="*/ 22922714 w 2810"/>
                    <a:gd name="T1" fmla="*/ 21600431 h 487"/>
                    <a:gd name="T2" fmla="*/ 73301080 w 2810"/>
                    <a:gd name="T3" fmla="*/ 5657205 h 487"/>
                    <a:gd name="T4" fmla="*/ 99591109 w 2810"/>
                    <a:gd name="T5" fmla="*/ 1157115 h 487"/>
                    <a:gd name="T6" fmla="*/ 125881137 w 2810"/>
                    <a:gd name="T7" fmla="*/ 0 h 487"/>
                    <a:gd name="T8" fmla="*/ 95058171 w 2810"/>
                    <a:gd name="T9" fmla="*/ 7971793 h 487"/>
                    <a:gd name="T10" fmla="*/ 65271634 w 2810"/>
                    <a:gd name="T11" fmla="*/ 19286202 h 487"/>
                    <a:gd name="T12" fmla="*/ 58407811 w 2810"/>
                    <a:gd name="T13" fmla="*/ 23915019 h 487"/>
                    <a:gd name="T14" fmla="*/ 52709611 w 2810"/>
                    <a:gd name="T15" fmla="*/ 29572224 h 487"/>
                    <a:gd name="T16" fmla="*/ 52709611 w 2810"/>
                    <a:gd name="T17" fmla="*/ 31886453 h 487"/>
                    <a:gd name="T18" fmla="*/ 57242189 w 2810"/>
                    <a:gd name="T19" fmla="*/ 36386543 h 487"/>
                    <a:gd name="T20" fmla="*/ 66437257 w 2810"/>
                    <a:gd name="T21" fmla="*/ 39729518 h 487"/>
                    <a:gd name="T22" fmla="*/ 96223794 w 2810"/>
                    <a:gd name="T23" fmla="*/ 43200862 h 487"/>
                    <a:gd name="T24" fmla="*/ 129377646 w 2810"/>
                    <a:gd name="T25" fmla="*/ 44358336 h 487"/>
                    <a:gd name="T26" fmla="*/ 198016595 w 2810"/>
                    <a:gd name="T27" fmla="*/ 43200862 h 487"/>
                    <a:gd name="T28" fmla="*/ 231040893 w 2810"/>
                    <a:gd name="T29" fmla="*/ 42043748 h 487"/>
                    <a:gd name="T30" fmla="*/ 297478150 w 2810"/>
                    <a:gd name="T31" fmla="*/ 35229428 h 487"/>
                    <a:gd name="T32" fmla="*/ 363785853 w 2810"/>
                    <a:gd name="T33" fmla="*/ 26100521 h 487"/>
                    <a:gd name="T34" fmla="*/ 335294132 w 2810"/>
                    <a:gd name="T35" fmla="*/ 40886633 h 487"/>
                    <a:gd name="T36" fmla="*/ 331797624 w 2810"/>
                    <a:gd name="T37" fmla="*/ 43200862 h 487"/>
                    <a:gd name="T38" fmla="*/ 320400864 w 2810"/>
                    <a:gd name="T39" fmla="*/ 46543838 h 487"/>
                    <a:gd name="T40" fmla="*/ 299809395 w 2810"/>
                    <a:gd name="T41" fmla="*/ 50015540 h 487"/>
                    <a:gd name="T42" fmla="*/ 237904716 w 2810"/>
                    <a:gd name="T43" fmla="*/ 59015720 h 487"/>
                    <a:gd name="T44" fmla="*/ 155667675 w 2810"/>
                    <a:gd name="T45" fmla="*/ 62487064 h 487"/>
                    <a:gd name="T46" fmla="*/ 123679446 w 2810"/>
                    <a:gd name="T47" fmla="*/ 62487064 h 487"/>
                    <a:gd name="T48" fmla="*/ 91561663 w 2810"/>
                    <a:gd name="T49" fmla="*/ 61329949 h 487"/>
                    <a:gd name="T50" fmla="*/ 38981605 w 2810"/>
                    <a:gd name="T51" fmla="*/ 55672745 h 487"/>
                    <a:gd name="T52" fmla="*/ 20591829 w 2810"/>
                    <a:gd name="T53" fmla="*/ 51172655 h 487"/>
                    <a:gd name="T54" fmla="*/ 5827754 w 2810"/>
                    <a:gd name="T55" fmla="*/ 45386723 h 487"/>
                    <a:gd name="T56" fmla="*/ 2331245 w 2810"/>
                    <a:gd name="T57" fmla="*/ 43200862 h 487"/>
                    <a:gd name="T58" fmla="*/ 0 w 2810"/>
                    <a:gd name="T59" fmla="*/ 38700773 h 487"/>
                    <a:gd name="T60" fmla="*/ 1165623 w 2810"/>
                    <a:gd name="T61" fmla="*/ 34072314 h 487"/>
                    <a:gd name="T62" fmla="*/ 6863823 w 2810"/>
                    <a:gd name="T63" fmla="*/ 30729339 h 487"/>
                    <a:gd name="T64" fmla="*/ 22922714 w 2810"/>
                    <a:gd name="T65" fmla="*/ 21600431 h 487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2810" h="487">
                      <a:moveTo>
                        <a:pt x="177" y="168"/>
                      </a:moveTo>
                      <a:lnTo>
                        <a:pt x="177" y="168"/>
                      </a:lnTo>
                      <a:lnTo>
                        <a:pt x="372" y="97"/>
                      </a:lnTo>
                      <a:lnTo>
                        <a:pt x="566" y="44"/>
                      </a:lnTo>
                      <a:lnTo>
                        <a:pt x="663" y="18"/>
                      </a:lnTo>
                      <a:lnTo>
                        <a:pt x="769" y="9"/>
                      </a:lnTo>
                      <a:lnTo>
                        <a:pt x="875" y="0"/>
                      </a:lnTo>
                      <a:lnTo>
                        <a:pt x="972" y="0"/>
                      </a:lnTo>
                      <a:lnTo>
                        <a:pt x="734" y="62"/>
                      </a:lnTo>
                      <a:lnTo>
                        <a:pt x="619" y="106"/>
                      </a:lnTo>
                      <a:lnTo>
                        <a:pt x="504" y="150"/>
                      </a:lnTo>
                      <a:lnTo>
                        <a:pt x="451" y="186"/>
                      </a:lnTo>
                      <a:lnTo>
                        <a:pt x="425" y="203"/>
                      </a:lnTo>
                      <a:lnTo>
                        <a:pt x="407" y="230"/>
                      </a:lnTo>
                      <a:lnTo>
                        <a:pt x="407" y="248"/>
                      </a:lnTo>
                      <a:lnTo>
                        <a:pt x="416" y="265"/>
                      </a:lnTo>
                      <a:lnTo>
                        <a:pt x="442" y="283"/>
                      </a:lnTo>
                      <a:lnTo>
                        <a:pt x="513" y="309"/>
                      </a:lnTo>
                      <a:lnTo>
                        <a:pt x="592" y="318"/>
                      </a:lnTo>
                      <a:lnTo>
                        <a:pt x="743" y="336"/>
                      </a:lnTo>
                      <a:lnTo>
                        <a:pt x="999" y="345"/>
                      </a:lnTo>
                      <a:lnTo>
                        <a:pt x="1264" y="345"/>
                      </a:lnTo>
                      <a:lnTo>
                        <a:pt x="1529" y="336"/>
                      </a:lnTo>
                      <a:lnTo>
                        <a:pt x="1784" y="327"/>
                      </a:lnTo>
                      <a:lnTo>
                        <a:pt x="2041" y="301"/>
                      </a:lnTo>
                      <a:lnTo>
                        <a:pt x="2297" y="274"/>
                      </a:lnTo>
                      <a:lnTo>
                        <a:pt x="2809" y="203"/>
                      </a:lnTo>
                      <a:lnTo>
                        <a:pt x="2695" y="256"/>
                      </a:lnTo>
                      <a:lnTo>
                        <a:pt x="2589" y="318"/>
                      </a:lnTo>
                      <a:lnTo>
                        <a:pt x="2562" y="336"/>
                      </a:lnTo>
                      <a:lnTo>
                        <a:pt x="2536" y="345"/>
                      </a:lnTo>
                      <a:lnTo>
                        <a:pt x="2474" y="362"/>
                      </a:lnTo>
                      <a:lnTo>
                        <a:pt x="2315" y="389"/>
                      </a:lnTo>
                      <a:lnTo>
                        <a:pt x="2156" y="415"/>
                      </a:lnTo>
                      <a:lnTo>
                        <a:pt x="1837" y="459"/>
                      </a:lnTo>
                      <a:lnTo>
                        <a:pt x="1520" y="477"/>
                      </a:lnTo>
                      <a:lnTo>
                        <a:pt x="1202" y="486"/>
                      </a:lnTo>
                      <a:lnTo>
                        <a:pt x="955" y="486"/>
                      </a:lnTo>
                      <a:lnTo>
                        <a:pt x="707" y="477"/>
                      </a:lnTo>
                      <a:lnTo>
                        <a:pt x="433" y="451"/>
                      </a:lnTo>
                      <a:lnTo>
                        <a:pt x="301" y="433"/>
                      </a:lnTo>
                      <a:lnTo>
                        <a:pt x="159" y="398"/>
                      </a:lnTo>
                      <a:lnTo>
                        <a:pt x="89" y="380"/>
                      </a:lnTo>
                      <a:lnTo>
                        <a:pt x="45" y="353"/>
                      </a:lnTo>
                      <a:lnTo>
                        <a:pt x="18" y="336"/>
                      </a:lnTo>
                      <a:lnTo>
                        <a:pt x="0" y="318"/>
                      </a:lnTo>
                      <a:lnTo>
                        <a:pt x="0" y="301"/>
                      </a:lnTo>
                      <a:lnTo>
                        <a:pt x="0" y="283"/>
                      </a:lnTo>
                      <a:lnTo>
                        <a:pt x="9" y="265"/>
                      </a:lnTo>
                      <a:lnTo>
                        <a:pt x="53" y="239"/>
                      </a:lnTo>
                      <a:lnTo>
                        <a:pt x="89" y="212"/>
                      </a:lnTo>
                      <a:lnTo>
                        <a:pt x="177" y="168"/>
                      </a:lnTo>
                    </a:path>
                  </a:pathLst>
                </a:custGeom>
                <a:solidFill>
                  <a:srgbClr val="0B6FB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 sz="1050" dirty="0"/>
                </a:p>
              </p:txBody>
            </p:sp>
            <p:sp>
              <p:nvSpPr>
                <p:cNvPr id="24" name="Freeform 5">
                  <a:extLst>
                    <a:ext uri="{FF2B5EF4-FFF2-40B4-BE49-F238E27FC236}">
                      <a16:creationId xmlns:a16="http://schemas.microsoft.com/office/drawing/2014/main" id="{DC4B17D5-D267-4313-9993-1C7B69001D9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5053013" y="2778125"/>
                  <a:ext cx="776287" cy="161925"/>
                </a:xfrm>
                <a:custGeom>
                  <a:avLst/>
                  <a:gdLst>
                    <a:gd name="T0" fmla="*/ 6871004 w 2156"/>
                    <a:gd name="T1" fmla="*/ 14890263 h 450"/>
                    <a:gd name="T2" fmla="*/ 6871004 w 2156"/>
                    <a:gd name="T3" fmla="*/ 14890263 h 450"/>
                    <a:gd name="T4" fmla="*/ 14908959 w 2156"/>
                    <a:gd name="T5" fmla="*/ 10228982 h 450"/>
                    <a:gd name="T6" fmla="*/ 21779963 w 2156"/>
                    <a:gd name="T7" fmla="*/ 5697241 h 450"/>
                    <a:gd name="T8" fmla="*/ 37855513 w 2156"/>
                    <a:gd name="T9" fmla="*/ 0 h 450"/>
                    <a:gd name="T10" fmla="*/ 37855513 w 2156"/>
                    <a:gd name="T11" fmla="*/ 0 h 450"/>
                    <a:gd name="T12" fmla="*/ 33188430 w 2156"/>
                    <a:gd name="T13" fmla="*/ 6862382 h 450"/>
                    <a:gd name="T14" fmla="*/ 30984509 w 2156"/>
                    <a:gd name="T15" fmla="*/ 10228982 h 450"/>
                    <a:gd name="T16" fmla="*/ 29817918 w 2156"/>
                    <a:gd name="T17" fmla="*/ 13724763 h 450"/>
                    <a:gd name="T18" fmla="*/ 29817918 w 2156"/>
                    <a:gd name="T19" fmla="*/ 13724763 h 450"/>
                    <a:gd name="T20" fmla="*/ 29817918 w 2156"/>
                    <a:gd name="T21" fmla="*/ 16055404 h 450"/>
                    <a:gd name="T22" fmla="*/ 30984509 w 2156"/>
                    <a:gd name="T23" fmla="*/ 18256864 h 450"/>
                    <a:gd name="T24" fmla="*/ 35521971 w 2156"/>
                    <a:gd name="T25" fmla="*/ 21752645 h 450"/>
                    <a:gd name="T26" fmla="*/ 35521971 w 2156"/>
                    <a:gd name="T27" fmla="*/ 21752645 h 450"/>
                    <a:gd name="T28" fmla="*/ 44726517 w 2156"/>
                    <a:gd name="T29" fmla="*/ 25119245 h 450"/>
                    <a:gd name="T30" fmla="*/ 53931423 w 2156"/>
                    <a:gd name="T31" fmla="*/ 27449886 h 450"/>
                    <a:gd name="T32" fmla="*/ 53931423 w 2156"/>
                    <a:gd name="T33" fmla="*/ 27449886 h 450"/>
                    <a:gd name="T34" fmla="*/ 80248489 w 2156"/>
                    <a:gd name="T35" fmla="*/ 29780526 h 450"/>
                    <a:gd name="T36" fmla="*/ 105399323 w 2156"/>
                    <a:gd name="T37" fmla="*/ 30816127 h 450"/>
                    <a:gd name="T38" fmla="*/ 130679419 w 2156"/>
                    <a:gd name="T39" fmla="*/ 30816127 h 450"/>
                    <a:gd name="T40" fmla="*/ 156867223 w 2156"/>
                    <a:gd name="T41" fmla="*/ 30816127 h 450"/>
                    <a:gd name="T42" fmla="*/ 156867223 w 2156"/>
                    <a:gd name="T43" fmla="*/ 30816127 h 450"/>
                    <a:gd name="T44" fmla="*/ 179814137 w 2156"/>
                    <a:gd name="T45" fmla="*/ 28615026 h 450"/>
                    <a:gd name="T46" fmla="*/ 203798021 w 2156"/>
                    <a:gd name="T47" fmla="*/ 26284386 h 450"/>
                    <a:gd name="T48" fmla="*/ 249691129 w 2156"/>
                    <a:gd name="T49" fmla="*/ 18256864 h 450"/>
                    <a:gd name="T50" fmla="*/ 249691129 w 2156"/>
                    <a:gd name="T51" fmla="*/ 18256864 h 450"/>
                    <a:gd name="T52" fmla="*/ 256562493 w 2156"/>
                    <a:gd name="T53" fmla="*/ 23953745 h 450"/>
                    <a:gd name="T54" fmla="*/ 263433498 w 2156"/>
                    <a:gd name="T55" fmla="*/ 28615026 h 450"/>
                    <a:gd name="T56" fmla="*/ 279379426 w 2156"/>
                    <a:gd name="T57" fmla="*/ 36642908 h 450"/>
                    <a:gd name="T58" fmla="*/ 279379426 w 2156"/>
                    <a:gd name="T59" fmla="*/ 36642908 h 450"/>
                    <a:gd name="T60" fmla="*/ 250728459 w 2156"/>
                    <a:gd name="T61" fmla="*/ 43505289 h 450"/>
                    <a:gd name="T62" fmla="*/ 222207113 w 2156"/>
                    <a:gd name="T63" fmla="*/ 49072991 h 450"/>
                    <a:gd name="T64" fmla="*/ 193556146 w 2156"/>
                    <a:gd name="T65" fmla="*/ 53604732 h 450"/>
                    <a:gd name="T66" fmla="*/ 164905178 w 2156"/>
                    <a:gd name="T67" fmla="*/ 56971332 h 450"/>
                    <a:gd name="T68" fmla="*/ 164905178 w 2156"/>
                    <a:gd name="T69" fmla="*/ 56971332 h 450"/>
                    <a:gd name="T70" fmla="*/ 137550423 w 2156"/>
                    <a:gd name="T71" fmla="*/ 58136473 h 450"/>
                    <a:gd name="T72" fmla="*/ 110066407 w 2156"/>
                    <a:gd name="T73" fmla="*/ 58136473 h 450"/>
                    <a:gd name="T74" fmla="*/ 82452409 w 2156"/>
                    <a:gd name="T75" fmla="*/ 55935372 h 450"/>
                    <a:gd name="T76" fmla="*/ 54968393 w 2156"/>
                    <a:gd name="T77" fmla="*/ 52439591 h 450"/>
                    <a:gd name="T78" fmla="*/ 54968393 w 2156"/>
                    <a:gd name="T79" fmla="*/ 52439591 h 450"/>
                    <a:gd name="T80" fmla="*/ 34355381 w 2156"/>
                    <a:gd name="T81" fmla="*/ 47907490 h 450"/>
                    <a:gd name="T82" fmla="*/ 24113505 w 2156"/>
                    <a:gd name="T83" fmla="*/ 45706390 h 450"/>
                    <a:gd name="T84" fmla="*/ 13742008 w 2156"/>
                    <a:gd name="T85" fmla="*/ 41174649 h 450"/>
                    <a:gd name="T86" fmla="*/ 13742008 w 2156"/>
                    <a:gd name="T87" fmla="*/ 41174649 h 450"/>
                    <a:gd name="T88" fmla="*/ 5704413 w 2156"/>
                    <a:gd name="T89" fmla="*/ 35477408 h 450"/>
                    <a:gd name="T90" fmla="*/ 2333542 w 2156"/>
                    <a:gd name="T91" fmla="*/ 31981627 h 450"/>
                    <a:gd name="T92" fmla="*/ 0 w 2156"/>
                    <a:gd name="T93" fmla="*/ 28615026 h 450"/>
                    <a:gd name="T94" fmla="*/ 0 w 2156"/>
                    <a:gd name="T95" fmla="*/ 28615026 h 450"/>
                    <a:gd name="T96" fmla="*/ 0 w 2156"/>
                    <a:gd name="T97" fmla="*/ 23953745 h 450"/>
                    <a:gd name="T98" fmla="*/ 2333542 w 2156"/>
                    <a:gd name="T99" fmla="*/ 20587504 h 450"/>
                    <a:gd name="T100" fmla="*/ 4667084 w 2156"/>
                    <a:gd name="T101" fmla="*/ 17091364 h 450"/>
                    <a:gd name="T102" fmla="*/ 6871004 w 2156"/>
                    <a:gd name="T103" fmla="*/ 14890263 h 450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</a:gdLst>
                  <a:ahLst/>
                  <a:cxnLst>
                    <a:cxn ang="T104">
                      <a:pos x="T0" y="T1"/>
                    </a:cxn>
                    <a:cxn ang="T105">
                      <a:pos x="T2" y="T3"/>
                    </a:cxn>
                    <a:cxn ang="T106">
                      <a:pos x="T4" y="T5"/>
                    </a:cxn>
                    <a:cxn ang="T107">
                      <a:pos x="T6" y="T7"/>
                    </a:cxn>
                    <a:cxn ang="T108">
                      <a:pos x="T8" y="T9"/>
                    </a:cxn>
                    <a:cxn ang="T109">
                      <a:pos x="T10" y="T11"/>
                    </a:cxn>
                    <a:cxn ang="T110">
                      <a:pos x="T12" y="T13"/>
                    </a:cxn>
                    <a:cxn ang="T111">
                      <a:pos x="T14" y="T15"/>
                    </a:cxn>
                    <a:cxn ang="T112">
                      <a:pos x="T16" y="T17"/>
                    </a:cxn>
                    <a:cxn ang="T113">
                      <a:pos x="T18" y="T19"/>
                    </a:cxn>
                    <a:cxn ang="T114">
                      <a:pos x="T20" y="T21"/>
                    </a:cxn>
                    <a:cxn ang="T115">
                      <a:pos x="T22" y="T23"/>
                    </a:cxn>
                    <a:cxn ang="T116">
                      <a:pos x="T24" y="T25"/>
                    </a:cxn>
                    <a:cxn ang="T117">
                      <a:pos x="T26" y="T27"/>
                    </a:cxn>
                    <a:cxn ang="T118">
                      <a:pos x="T28" y="T29"/>
                    </a:cxn>
                    <a:cxn ang="T119">
                      <a:pos x="T30" y="T31"/>
                    </a:cxn>
                    <a:cxn ang="T120">
                      <a:pos x="T32" y="T33"/>
                    </a:cxn>
                    <a:cxn ang="T121">
                      <a:pos x="T34" y="T35"/>
                    </a:cxn>
                    <a:cxn ang="T122">
                      <a:pos x="T36" y="T37"/>
                    </a:cxn>
                    <a:cxn ang="T123">
                      <a:pos x="T38" y="T39"/>
                    </a:cxn>
                    <a:cxn ang="T124">
                      <a:pos x="T40" y="T41"/>
                    </a:cxn>
                    <a:cxn ang="T125">
                      <a:pos x="T42" y="T43"/>
                    </a:cxn>
                    <a:cxn ang="T126">
                      <a:pos x="T44" y="T45"/>
                    </a:cxn>
                    <a:cxn ang="T127">
                      <a:pos x="T46" y="T47"/>
                    </a:cxn>
                    <a:cxn ang="T128">
                      <a:pos x="T48" y="T49"/>
                    </a:cxn>
                    <a:cxn ang="T129">
                      <a:pos x="T50" y="T51"/>
                    </a:cxn>
                    <a:cxn ang="T130">
                      <a:pos x="T52" y="T53"/>
                    </a:cxn>
                    <a:cxn ang="T131">
                      <a:pos x="T54" y="T55"/>
                    </a:cxn>
                    <a:cxn ang="T132">
                      <a:pos x="T56" y="T57"/>
                    </a:cxn>
                    <a:cxn ang="T133">
                      <a:pos x="T58" y="T59"/>
                    </a:cxn>
                    <a:cxn ang="T134">
                      <a:pos x="T60" y="T61"/>
                    </a:cxn>
                    <a:cxn ang="T135">
                      <a:pos x="T62" y="T63"/>
                    </a:cxn>
                    <a:cxn ang="T136">
                      <a:pos x="T64" y="T65"/>
                    </a:cxn>
                    <a:cxn ang="T137">
                      <a:pos x="T66" y="T67"/>
                    </a:cxn>
                    <a:cxn ang="T138">
                      <a:pos x="T68" y="T69"/>
                    </a:cxn>
                    <a:cxn ang="T139">
                      <a:pos x="T70" y="T71"/>
                    </a:cxn>
                    <a:cxn ang="T140">
                      <a:pos x="T72" y="T73"/>
                    </a:cxn>
                    <a:cxn ang="T141">
                      <a:pos x="T74" y="T75"/>
                    </a:cxn>
                    <a:cxn ang="T142">
                      <a:pos x="T76" y="T77"/>
                    </a:cxn>
                    <a:cxn ang="T143">
                      <a:pos x="T78" y="T79"/>
                    </a:cxn>
                    <a:cxn ang="T144">
                      <a:pos x="T80" y="T81"/>
                    </a:cxn>
                    <a:cxn ang="T145">
                      <a:pos x="T82" y="T83"/>
                    </a:cxn>
                    <a:cxn ang="T146">
                      <a:pos x="T84" y="T85"/>
                    </a:cxn>
                    <a:cxn ang="T147">
                      <a:pos x="T86" y="T87"/>
                    </a:cxn>
                    <a:cxn ang="T148">
                      <a:pos x="T88" y="T89"/>
                    </a:cxn>
                    <a:cxn ang="T149">
                      <a:pos x="T90" y="T91"/>
                    </a:cxn>
                    <a:cxn ang="T150">
                      <a:pos x="T92" y="T93"/>
                    </a:cxn>
                    <a:cxn ang="T151">
                      <a:pos x="T94" y="T95"/>
                    </a:cxn>
                    <a:cxn ang="T152">
                      <a:pos x="T96" y="T97"/>
                    </a:cxn>
                    <a:cxn ang="T153">
                      <a:pos x="T98" y="T99"/>
                    </a:cxn>
                    <a:cxn ang="T154">
                      <a:pos x="T100" y="T101"/>
                    </a:cxn>
                    <a:cxn ang="T155">
                      <a:pos x="T102" y="T103"/>
                    </a:cxn>
                  </a:cxnLst>
                  <a:rect l="0" t="0" r="r" b="b"/>
                  <a:pathLst>
                    <a:path w="2156" h="450">
                      <a:moveTo>
                        <a:pt x="53" y="115"/>
                      </a:moveTo>
                      <a:lnTo>
                        <a:pt x="53" y="115"/>
                      </a:lnTo>
                      <a:lnTo>
                        <a:pt x="115" y="79"/>
                      </a:lnTo>
                      <a:lnTo>
                        <a:pt x="168" y="44"/>
                      </a:lnTo>
                      <a:lnTo>
                        <a:pt x="292" y="0"/>
                      </a:lnTo>
                      <a:lnTo>
                        <a:pt x="256" y="53"/>
                      </a:lnTo>
                      <a:lnTo>
                        <a:pt x="239" y="79"/>
                      </a:lnTo>
                      <a:lnTo>
                        <a:pt x="230" y="106"/>
                      </a:lnTo>
                      <a:lnTo>
                        <a:pt x="230" y="124"/>
                      </a:lnTo>
                      <a:lnTo>
                        <a:pt x="239" y="141"/>
                      </a:lnTo>
                      <a:lnTo>
                        <a:pt x="274" y="168"/>
                      </a:lnTo>
                      <a:lnTo>
                        <a:pt x="345" y="194"/>
                      </a:lnTo>
                      <a:lnTo>
                        <a:pt x="416" y="212"/>
                      </a:lnTo>
                      <a:lnTo>
                        <a:pt x="619" y="230"/>
                      </a:lnTo>
                      <a:lnTo>
                        <a:pt x="813" y="238"/>
                      </a:lnTo>
                      <a:lnTo>
                        <a:pt x="1008" y="238"/>
                      </a:lnTo>
                      <a:lnTo>
                        <a:pt x="1210" y="238"/>
                      </a:lnTo>
                      <a:lnTo>
                        <a:pt x="1387" y="221"/>
                      </a:lnTo>
                      <a:lnTo>
                        <a:pt x="1572" y="203"/>
                      </a:lnTo>
                      <a:lnTo>
                        <a:pt x="1926" y="141"/>
                      </a:lnTo>
                      <a:lnTo>
                        <a:pt x="1979" y="185"/>
                      </a:lnTo>
                      <a:lnTo>
                        <a:pt x="2032" y="221"/>
                      </a:lnTo>
                      <a:lnTo>
                        <a:pt x="2155" y="283"/>
                      </a:lnTo>
                      <a:lnTo>
                        <a:pt x="1934" y="336"/>
                      </a:lnTo>
                      <a:lnTo>
                        <a:pt x="1714" y="379"/>
                      </a:lnTo>
                      <a:lnTo>
                        <a:pt x="1493" y="414"/>
                      </a:lnTo>
                      <a:lnTo>
                        <a:pt x="1272" y="440"/>
                      </a:lnTo>
                      <a:lnTo>
                        <a:pt x="1061" y="449"/>
                      </a:lnTo>
                      <a:lnTo>
                        <a:pt x="849" y="449"/>
                      </a:lnTo>
                      <a:lnTo>
                        <a:pt x="636" y="432"/>
                      </a:lnTo>
                      <a:lnTo>
                        <a:pt x="424" y="405"/>
                      </a:lnTo>
                      <a:lnTo>
                        <a:pt x="265" y="370"/>
                      </a:lnTo>
                      <a:lnTo>
                        <a:pt x="186" y="353"/>
                      </a:lnTo>
                      <a:lnTo>
                        <a:pt x="106" y="318"/>
                      </a:lnTo>
                      <a:lnTo>
                        <a:pt x="44" y="274"/>
                      </a:lnTo>
                      <a:lnTo>
                        <a:pt x="18" y="247"/>
                      </a:lnTo>
                      <a:lnTo>
                        <a:pt x="0" y="221"/>
                      </a:lnTo>
                      <a:lnTo>
                        <a:pt x="0" y="185"/>
                      </a:lnTo>
                      <a:lnTo>
                        <a:pt x="18" y="159"/>
                      </a:lnTo>
                      <a:lnTo>
                        <a:pt x="36" y="132"/>
                      </a:lnTo>
                      <a:lnTo>
                        <a:pt x="53" y="115"/>
                      </a:lnTo>
                    </a:path>
                  </a:pathLst>
                </a:custGeom>
                <a:solidFill>
                  <a:srgbClr val="0B6FB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 sz="1050" dirty="0"/>
                </a:p>
              </p:txBody>
            </p:sp>
            <p:sp>
              <p:nvSpPr>
                <p:cNvPr id="25" name="Freeform 6">
                  <a:extLst>
                    <a:ext uri="{FF2B5EF4-FFF2-40B4-BE49-F238E27FC236}">
                      <a16:creationId xmlns:a16="http://schemas.microsoft.com/office/drawing/2014/main" id="{B7966E4F-24B4-408E-8BD0-78AE1A5068F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5113338" y="2997200"/>
                  <a:ext cx="681037" cy="165100"/>
                </a:xfrm>
                <a:custGeom>
                  <a:avLst/>
                  <a:gdLst>
                    <a:gd name="T0" fmla="*/ 5706881 w 1891"/>
                    <a:gd name="T1" fmla="*/ 12495558 h 460"/>
                    <a:gd name="T2" fmla="*/ 5706881 w 1891"/>
                    <a:gd name="T3" fmla="*/ 12495558 h 460"/>
                    <a:gd name="T4" fmla="*/ 12581357 w 1891"/>
                    <a:gd name="T5" fmla="*/ 9146181 h 460"/>
                    <a:gd name="T6" fmla="*/ 19455833 w 1891"/>
                    <a:gd name="T7" fmla="*/ 5667955 h 460"/>
                    <a:gd name="T8" fmla="*/ 34372020 w 1891"/>
                    <a:gd name="T9" fmla="*/ 0 h 460"/>
                    <a:gd name="T10" fmla="*/ 34372020 w 1891"/>
                    <a:gd name="T11" fmla="*/ 0 h 460"/>
                    <a:gd name="T12" fmla="*/ 28664779 w 1891"/>
                    <a:gd name="T13" fmla="*/ 5667955 h 460"/>
                    <a:gd name="T14" fmla="*/ 27497544 w 1891"/>
                    <a:gd name="T15" fmla="*/ 9146181 h 460"/>
                    <a:gd name="T16" fmla="*/ 27497544 w 1891"/>
                    <a:gd name="T17" fmla="*/ 12495558 h 460"/>
                    <a:gd name="T18" fmla="*/ 27497544 w 1891"/>
                    <a:gd name="T19" fmla="*/ 12495558 h 460"/>
                    <a:gd name="T20" fmla="*/ 32166843 w 1891"/>
                    <a:gd name="T21" fmla="*/ 15973425 h 460"/>
                    <a:gd name="T22" fmla="*/ 36706490 w 1891"/>
                    <a:gd name="T23" fmla="*/ 18163512 h 460"/>
                    <a:gd name="T24" fmla="*/ 48120612 w 1891"/>
                    <a:gd name="T25" fmla="*/ 20482091 h 460"/>
                    <a:gd name="T26" fmla="*/ 48120612 w 1891"/>
                    <a:gd name="T27" fmla="*/ 20482091 h 460"/>
                    <a:gd name="T28" fmla="*/ 71078510 w 1891"/>
                    <a:gd name="T29" fmla="*/ 22801028 h 460"/>
                    <a:gd name="T30" fmla="*/ 94036408 w 1891"/>
                    <a:gd name="T31" fmla="*/ 24990756 h 460"/>
                    <a:gd name="T32" fmla="*/ 115827071 w 1891"/>
                    <a:gd name="T33" fmla="*/ 24990756 h 460"/>
                    <a:gd name="T34" fmla="*/ 138525303 w 1891"/>
                    <a:gd name="T35" fmla="*/ 23960317 h 460"/>
                    <a:gd name="T36" fmla="*/ 138525303 w 1891"/>
                    <a:gd name="T37" fmla="*/ 23960317 h 460"/>
                    <a:gd name="T38" fmla="*/ 155776319 w 1891"/>
                    <a:gd name="T39" fmla="*/ 22801028 h 460"/>
                    <a:gd name="T40" fmla="*/ 171859741 w 1891"/>
                    <a:gd name="T41" fmla="*/ 20482091 h 460"/>
                    <a:gd name="T42" fmla="*/ 205064526 w 1891"/>
                    <a:gd name="T43" fmla="*/ 14814136 h 460"/>
                    <a:gd name="T44" fmla="*/ 205064526 w 1891"/>
                    <a:gd name="T45" fmla="*/ 14814136 h 460"/>
                    <a:gd name="T46" fmla="*/ 224520360 w 1891"/>
                    <a:gd name="T47" fmla="*/ 24990756 h 460"/>
                    <a:gd name="T48" fmla="*/ 245143428 w 1891"/>
                    <a:gd name="T49" fmla="*/ 34136937 h 460"/>
                    <a:gd name="T50" fmla="*/ 245143428 w 1891"/>
                    <a:gd name="T51" fmla="*/ 34136937 h 460"/>
                    <a:gd name="T52" fmla="*/ 229060006 w 1891"/>
                    <a:gd name="T53" fmla="*/ 40964181 h 460"/>
                    <a:gd name="T54" fmla="*/ 213106237 w 1891"/>
                    <a:gd name="T55" fmla="*/ 46632495 h 460"/>
                    <a:gd name="T56" fmla="*/ 195855221 w 1891"/>
                    <a:gd name="T57" fmla="*/ 50110362 h 460"/>
                    <a:gd name="T58" fmla="*/ 178734217 w 1891"/>
                    <a:gd name="T59" fmla="*/ 53459739 h 460"/>
                    <a:gd name="T60" fmla="*/ 178734217 w 1891"/>
                    <a:gd name="T61" fmla="*/ 53459739 h 460"/>
                    <a:gd name="T62" fmla="*/ 151236673 w 1891"/>
                    <a:gd name="T63" fmla="*/ 57968405 h 460"/>
                    <a:gd name="T64" fmla="*/ 121533952 w 1891"/>
                    <a:gd name="T65" fmla="*/ 59127694 h 460"/>
                    <a:gd name="T66" fmla="*/ 92869173 w 1891"/>
                    <a:gd name="T67" fmla="*/ 59127694 h 460"/>
                    <a:gd name="T68" fmla="*/ 64204394 w 1891"/>
                    <a:gd name="T69" fmla="*/ 55778317 h 460"/>
                    <a:gd name="T70" fmla="*/ 64204394 w 1891"/>
                    <a:gd name="T71" fmla="*/ 55778317 h 460"/>
                    <a:gd name="T72" fmla="*/ 51622677 w 1891"/>
                    <a:gd name="T73" fmla="*/ 53459739 h 460"/>
                    <a:gd name="T74" fmla="*/ 39041319 w 1891"/>
                    <a:gd name="T75" fmla="*/ 50110362 h 460"/>
                    <a:gd name="T76" fmla="*/ 26330309 w 1891"/>
                    <a:gd name="T77" fmla="*/ 45472847 h 460"/>
                    <a:gd name="T78" fmla="*/ 14916187 w 1891"/>
                    <a:gd name="T79" fmla="*/ 40964181 h 460"/>
                    <a:gd name="T80" fmla="*/ 14916187 w 1891"/>
                    <a:gd name="T81" fmla="*/ 40964181 h 460"/>
                    <a:gd name="T82" fmla="*/ 6874476 w 1891"/>
                    <a:gd name="T83" fmla="*/ 35296227 h 460"/>
                    <a:gd name="T84" fmla="*/ 3502064 w 1891"/>
                    <a:gd name="T85" fmla="*/ 30787561 h 460"/>
                    <a:gd name="T86" fmla="*/ 1167235 w 1891"/>
                    <a:gd name="T87" fmla="*/ 26150045 h 460"/>
                    <a:gd name="T88" fmla="*/ 1167235 w 1891"/>
                    <a:gd name="T89" fmla="*/ 26150045 h 460"/>
                    <a:gd name="T90" fmla="*/ 0 w 1891"/>
                    <a:gd name="T91" fmla="*/ 22801028 h 460"/>
                    <a:gd name="T92" fmla="*/ 1167235 w 1891"/>
                    <a:gd name="T93" fmla="*/ 19322802 h 460"/>
                    <a:gd name="T94" fmla="*/ 3502064 w 1891"/>
                    <a:gd name="T95" fmla="*/ 15973425 h 460"/>
                    <a:gd name="T96" fmla="*/ 5706881 w 1891"/>
                    <a:gd name="T97" fmla="*/ 12495558 h 460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0" t="0" r="r" b="b"/>
                  <a:pathLst>
                    <a:path w="1891" h="460">
                      <a:moveTo>
                        <a:pt x="44" y="97"/>
                      </a:moveTo>
                      <a:lnTo>
                        <a:pt x="44" y="97"/>
                      </a:lnTo>
                      <a:lnTo>
                        <a:pt x="97" y="71"/>
                      </a:lnTo>
                      <a:lnTo>
                        <a:pt x="150" y="44"/>
                      </a:lnTo>
                      <a:lnTo>
                        <a:pt x="265" y="0"/>
                      </a:lnTo>
                      <a:lnTo>
                        <a:pt x="221" y="44"/>
                      </a:lnTo>
                      <a:lnTo>
                        <a:pt x="212" y="71"/>
                      </a:lnTo>
                      <a:lnTo>
                        <a:pt x="212" y="97"/>
                      </a:lnTo>
                      <a:lnTo>
                        <a:pt x="248" y="124"/>
                      </a:lnTo>
                      <a:lnTo>
                        <a:pt x="283" y="141"/>
                      </a:lnTo>
                      <a:lnTo>
                        <a:pt x="371" y="159"/>
                      </a:lnTo>
                      <a:lnTo>
                        <a:pt x="548" y="177"/>
                      </a:lnTo>
                      <a:lnTo>
                        <a:pt x="725" y="194"/>
                      </a:lnTo>
                      <a:lnTo>
                        <a:pt x="893" y="194"/>
                      </a:lnTo>
                      <a:lnTo>
                        <a:pt x="1068" y="186"/>
                      </a:lnTo>
                      <a:lnTo>
                        <a:pt x="1201" y="177"/>
                      </a:lnTo>
                      <a:lnTo>
                        <a:pt x="1325" y="159"/>
                      </a:lnTo>
                      <a:lnTo>
                        <a:pt x="1581" y="115"/>
                      </a:lnTo>
                      <a:lnTo>
                        <a:pt x="1731" y="194"/>
                      </a:lnTo>
                      <a:lnTo>
                        <a:pt x="1890" y="265"/>
                      </a:lnTo>
                      <a:lnTo>
                        <a:pt x="1766" y="318"/>
                      </a:lnTo>
                      <a:lnTo>
                        <a:pt x="1643" y="362"/>
                      </a:lnTo>
                      <a:lnTo>
                        <a:pt x="1510" y="389"/>
                      </a:lnTo>
                      <a:lnTo>
                        <a:pt x="1378" y="415"/>
                      </a:lnTo>
                      <a:lnTo>
                        <a:pt x="1166" y="450"/>
                      </a:lnTo>
                      <a:lnTo>
                        <a:pt x="937" y="459"/>
                      </a:lnTo>
                      <a:lnTo>
                        <a:pt x="716" y="459"/>
                      </a:lnTo>
                      <a:lnTo>
                        <a:pt x="495" y="433"/>
                      </a:lnTo>
                      <a:lnTo>
                        <a:pt x="398" y="415"/>
                      </a:lnTo>
                      <a:lnTo>
                        <a:pt x="301" y="389"/>
                      </a:lnTo>
                      <a:lnTo>
                        <a:pt x="203" y="353"/>
                      </a:lnTo>
                      <a:lnTo>
                        <a:pt x="115" y="318"/>
                      </a:lnTo>
                      <a:lnTo>
                        <a:pt x="53" y="274"/>
                      </a:lnTo>
                      <a:lnTo>
                        <a:pt x="27" y="239"/>
                      </a:lnTo>
                      <a:lnTo>
                        <a:pt x="9" y="203"/>
                      </a:lnTo>
                      <a:lnTo>
                        <a:pt x="0" y="177"/>
                      </a:lnTo>
                      <a:lnTo>
                        <a:pt x="9" y="150"/>
                      </a:lnTo>
                      <a:lnTo>
                        <a:pt x="27" y="124"/>
                      </a:lnTo>
                      <a:lnTo>
                        <a:pt x="44" y="97"/>
                      </a:lnTo>
                    </a:path>
                  </a:pathLst>
                </a:custGeom>
                <a:solidFill>
                  <a:srgbClr val="0B6FB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 sz="1050" dirty="0"/>
                </a:p>
              </p:txBody>
            </p:sp>
            <p:sp>
              <p:nvSpPr>
                <p:cNvPr id="26" name="Freeform 7">
                  <a:extLst>
                    <a:ext uri="{FF2B5EF4-FFF2-40B4-BE49-F238E27FC236}">
                      <a16:creationId xmlns:a16="http://schemas.microsoft.com/office/drawing/2014/main" id="{B91B3FB7-6ED6-478E-B6AB-32B57049F6E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4730750" y="3143250"/>
                  <a:ext cx="1400175" cy="212725"/>
                </a:xfrm>
                <a:custGeom>
                  <a:avLst/>
                  <a:gdLst>
                    <a:gd name="T0" fmla="*/ 45781185 w 3888"/>
                    <a:gd name="T1" fmla="*/ 10294742 h 593"/>
                    <a:gd name="T2" fmla="*/ 69903953 w 3888"/>
                    <a:gd name="T3" fmla="*/ 3474628 h 593"/>
                    <a:gd name="T4" fmla="*/ 95063888 w 3888"/>
                    <a:gd name="T5" fmla="*/ 0 h 593"/>
                    <a:gd name="T6" fmla="*/ 105439516 w 3888"/>
                    <a:gd name="T7" fmla="*/ 0 h 593"/>
                    <a:gd name="T8" fmla="*/ 115685138 w 3888"/>
                    <a:gd name="T9" fmla="*/ 3474628 h 593"/>
                    <a:gd name="T10" fmla="*/ 99732938 w 3888"/>
                    <a:gd name="T11" fmla="*/ 5662144 h 593"/>
                    <a:gd name="T12" fmla="*/ 69903953 w 3888"/>
                    <a:gd name="T13" fmla="*/ 13640587 h 593"/>
                    <a:gd name="T14" fmla="*/ 56156453 w 3888"/>
                    <a:gd name="T15" fmla="*/ 19302731 h 593"/>
                    <a:gd name="T16" fmla="*/ 46948358 w 3888"/>
                    <a:gd name="T17" fmla="*/ 26123204 h 593"/>
                    <a:gd name="T18" fmla="*/ 45781185 w 3888"/>
                    <a:gd name="T19" fmla="*/ 28439503 h 593"/>
                    <a:gd name="T20" fmla="*/ 49282703 w 3888"/>
                    <a:gd name="T21" fmla="*/ 35259617 h 593"/>
                    <a:gd name="T22" fmla="*/ 56156453 w 3888"/>
                    <a:gd name="T23" fmla="*/ 37575916 h 593"/>
                    <a:gd name="T24" fmla="*/ 95063888 w 3888"/>
                    <a:gd name="T25" fmla="*/ 47742234 h 593"/>
                    <a:gd name="T26" fmla="*/ 136306028 w 3888"/>
                    <a:gd name="T27" fmla="*/ 53404378 h 593"/>
                    <a:gd name="T28" fmla="*/ 166135013 w 3888"/>
                    <a:gd name="T29" fmla="*/ 55720677 h 593"/>
                    <a:gd name="T30" fmla="*/ 226830871 w 3888"/>
                    <a:gd name="T31" fmla="*/ 56878647 h 593"/>
                    <a:gd name="T32" fmla="*/ 316188181 w 3888"/>
                    <a:gd name="T33" fmla="*/ 55720677 h 593"/>
                    <a:gd name="T34" fmla="*/ 376884039 w 3888"/>
                    <a:gd name="T35" fmla="*/ 51216503 h 593"/>
                    <a:gd name="T36" fmla="*/ 444453286 w 3888"/>
                    <a:gd name="T37" fmla="*/ 40921761 h 593"/>
                    <a:gd name="T38" fmla="*/ 467408882 w 3888"/>
                    <a:gd name="T39" fmla="*/ 36417946 h 593"/>
                    <a:gd name="T40" fmla="*/ 488029772 w 3888"/>
                    <a:gd name="T41" fmla="*/ 27281174 h 593"/>
                    <a:gd name="T42" fmla="*/ 492569177 w 3888"/>
                    <a:gd name="T43" fmla="*/ 21619030 h 593"/>
                    <a:gd name="T44" fmla="*/ 494903522 w 3888"/>
                    <a:gd name="T45" fmla="*/ 13640587 h 593"/>
                    <a:gd name="T46" fmla="*/ 490364117 w 3888"/>
                    <a:gd name="T47" fmla="*/ 5662144 h 593"/>
                    <a:gd name="T48" fmla="*/ 494903522 w 3888"/>
                    <a:gd name="T49" fmla="*/ 9136772 h 593"/>
                    <a:gd name="T50" fmla="*/ 502944445 w 3888"/>
                    <a:gd name="T51" fmla="*/ 15956886 h 593"/>
                    <a:gd name="T52" fmla="*/ 504111617 w 3888"/>
                    <a:gd name="T53" fmla="*/ 21619030 h 593"/>
                    <a:gd name="T54" fmla="*/ 500609739 w 3888"/>
                    <a:gd name="T55" fmla="*/ 27281174 h 593"/>
                    <a:gd name="T56" fmla="*/ 491531650 w 3888"/>
                    <a:gd name="T57" fmla="*/ 35259617 h 593"/>
                    <a:gd name="T58" fmla="*/ 485695427 w 3888"/>
                    <a:gd name="T59" fmla="*/ 38734245 h 593"/>
                    <a:gd name="T60" fmla="*/ 450289510 w 3888"/>
                    <a:gd name="T61" fmla="*/ 52246049 h 593"/>
                    <a:gd name="T62" fmla="*/ 413586774 w 3888"/>
                    <a:gd name="T63" fmla="*/ 61382821 h 593"/>
                    <a:gd name="T64" fmla="*/ 386092134 w 3888"/>
                    <a:gd name="T65" fmla="*/ 65886636 h 593"/>
                    <a:gd name="T66" fmla="*/ 332140381 w 3888"/>
                    <a:gd name="T67" fmla="*/ 72707109 h 593"/>
                    <a:gd name="T68" fmla="*/ 277151100 w 3888"/>
                    <a:gd name="T69" fmla="*/ 76181378 h 593"/>
                    <a:gd name="T70" fmla="*/ 194796826 w 3888"/>
                    <a:gd name="T71" fmla="*/ 76181378 h 593"/>
                    <a:gd name="T72" fmla="*/ 153555046 w 3888"/>
                    <a:gd name="T73" fmla="*/ 73865079 h 593"/>
                    <a:gd name="T74" fmla="*/ 71071126 w 3888"/>
                    <a:gd name="T75" fmla="*/ 65886636 h 593"/>
                    <a:gd name="T76" fmla="*/ 29699340 w 3888"/>
                    <a:gd name="T77" fmla="*/ 59066522 h 593"/>
                    <a:gd name="T78" fmla="*/ 8040923 w 3888"/>
                    <a:gd name="T79" fmla="*/ 52246049 h 593"/>
                    <a:gd name="T80" fmla="*/ 2204699 w 3888"/>
                    <a:gd name="T81" fmla="*/ 47742234 h 593"/>
                    <a:gd name="T82" fmla="*/ 0 w 3888"/>
                    <a:gd name="T83" fmla="*/ 43238060 h 593"/>
                    <a:gd name="T84" fmla="*/ 2204699 w 3888"/>
                    <a:gd name="T85" fmla="*/ 35259617 h 593"/>
                    <a:gd name="T86" fmla="*/ 5706577 w 3888"/>
                    <a:gd name="T87" fmla="*/ 30755802 h 593"/>
                    <a:gd name="T88" fmla="*/ 23993122 w 3888"/>
                    <a:gd name="T89" fmla="*/ 19302731 h 593"/>
                    <a:gd name="T90" fmla="*/ 45781185 w 3888"/>
                    <a:gd name="T91" fmla="*/ 10294742 h 593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</a:gdLst>
                  <a:ahLst/>
                  <a:cxnLst>
                    <a:cxn ang="T92">
                      <a:pos x="T0" y="T1"/>
                    </a:cxn>
                    <a:cxn ang="T93">
                      <a:pos x="T2" y="T3"/>
                    </a:cxn>
                    <a:cxn ang="T94">
                      <a:pos x="T4" y="T5"/>
                    </a:cxn>
                    <a:cxn ang="T95">
                      <a:pos x="T6" y="T7"/>
                    </a:cxn>
                    <a:cxn ang="T96">
                      <a:pos x="T8" y="T9"/>
                    </a:cxn>
                    <a:cxn ang="T97">
                      <a:pos x="T10" y="T11"/>
                    </a:cxn>
                    <a:cxn ang="T98">
                      <a:pos x="T12" y="T13"/>
                    </a:cxn>
                    <a:cxn ang="T99">
                      <a:pos x="T14" y="T15"/>
                    </a:cxn>
                    <a:cxn ang="T100">
                      <a:pos x="T16" y="T17"/>
                    </a:cxn>
                    <a:cxn ang="T101">
                      <a:pos x="T18" y="T19"/>
                    </a:cxn>
                    <a:cxn ang="T102">
                      <a:pos x="T20" y="T21"/>
                    </a:cxn>
                    <a:cxn ang="T103">
                      <a:pos x="T22" y="T23"/>
                    </a:cxn>
                    <a:cxn ang="T104">
                      <a:pos x="T24" y="T25"/>
                    </a:cxn>
                    <a:cxn ang="T105">
                      <a:pos x="T26" y="T27"/>
                    </a:cxn>
                    <a:cxn ang="T106">
                      <a:pos x="T28" y="T29"/>
                    </a:cxn>
                    <a:cxn ang="T107">
                      <a:pos x="T30" y="T31"/>
                    </a:cxn>
                    <a:cxn ang="T108">
                      <a:pos x="T32" y="T33"/>
                    </a:cxn>
                    <a:cxn ang="T109">
                      <a:pos x="T34" y="T35"/>
                    </a:cxn>
                    <a:cxn ang="T110">
                      <a:pos x="T36" y="T37"/>
                    </a:cxn>
                    <a:cxn ang="T111">
                      <a:pos x="T38" y="T39"/>
                    </a:cxn>
                    <a:cxn ang="T112">
                      <a:pos x="T40" y="T41"/>
                    </a:cxn>
                    <a:cxn ang="T113">
                      <a:pos x="T42" y="T43"/>
                    </a:cxn>
                    <a:cxn ang="T114">
                      <a:pos x="T44" y="T45"/>
                    </a:cxn>
                    <a:cxn ang="T115">
                      <a:pos x="T46" y="T47"/>
                    </a:cxn>
                    <a:cxn ang="T116">
                      <a:pos x="T48" y="T49"/>
                    </a:cxn>
                    <a:cxn ang="T117">
                      <a:pos x="T50" y="T51"/>
                    </a:cxn>
                    <a:cxn ang="T118">
                      <a:pos x="T52" y="T53"/>
                    </a:cxn>
                    <a:cxn ang="T119">
                      <a:pos x="T54" y="T55"/>
                    </a:cxn>
                    <a:cxn ang="T120">
                      <a:pos x="T56" y="T57"/>
                    </a:cxn>
                    <a:cxn ang="T121">
                      <a:pos x="T58" y="T59"/>
                    </a:cxn>
                    <a:cxn ang="T122">
                      <a:pos x="T60" y="T61"/>
                    </a:cxn>
                    <a:cxn ang="T123">
                      <a:pos x="T62" y="T63"/>
                    </a:cxn>
                    <a:cxn ang="T124">
                      <a:pos x="T64" y="T65"/>
                    </a:cxn>
                    <a:cxn ang="T125">
                      <a:pos x="T66" y="T67"/>
                    </a:cxn>
                    <a:cxn ang="T126">
                      <a:pos x="T68" y="T69"/>
                    </a:cxn>
                    <a:cxn ang="T127">
                      <a:pos x="T70" y="T71"/>
                    </a:cxn>
                    <a:cxn ang="T128">
                      <a:pos x="T72" y="T73"/>
                    </a:cxn>
                    <a:cxn ang="T129">
                      <a:pos x="T74" y="T75"/>
                    </a:cxn>
                    <a:cxn ang="T130">
                      <a:pos x="T76" y="T77"/>
                    </a:cxn>
                    <a:cxn ang="T131">
                      <a:pos x="T78" y="T79"/>
                    </a:cxn>
                    <a:cxn ang="T132">
                      <a:pos x="T80" y="T81"/>
                    </a:cxn>
                    <a:cxn ang="T133">
                      <a:pos x="T82" y="T83"/>
                    </a:cxn>
                    <a:cxn ang="T134">
                      <a:pos x="T84" y="T85"/>
                    </a:cxn>
                    <a:cxn ang="T135">
                      <a:pos x="T86" y="T87"/>
                    </a:cxn>
                    <a:cxn ang="T136">
                      <a:pos x="T88" y="T89"/>
                    </a:cxn>
                    <a:cxn ang="T137">
                      <a:pos x="T90" y="T91"/>
                    </a:cxn>
                  </a:cxnLst>
                  <a:rect l="0" t="0" r="r" b="b"/>
                  <a:pathLst>
                    <a:path w="3888" h="593">
                      <a:moveTo>
                        <a:pt x="353" y="80"/>
                      </a:moveTo>
                      <a:lnTo>
                        <a:pt x="353" y="80"/>
                      </a:lnTo>
                      <a:lnTo>
                        <a:pt x="442" y="53"/>
                      </a:lnTo>
                      <a:lnTo>
                        <a:pt x="539" y="27"/>
                      </a:lnTo>
                      <a:lnTo>
                        <a:pt x="636" y="9"/>
                      </a:lnTo>
                      <a:lnTo>
                        <a:pt x="733" y="0"/>
                      </a:lnTo>
                      <a:lnTo>
                        <a:pt x="813" y="0"/>
                      </a:lnTo>
                      <a:lnTo>
                        <a:pt x="857" y="9"/>
                      </a:lnTo>
                      <a:lnTo>
                        <a:pt x="892" y="27"/>
                      </a:lnTo>
                      <a:lnTo>
                        <a:pt x="769" y="44"/>
                      </a:lnTo>
                      <a:lnTo>
                        <a:pt x="654" y="62"/>
                      </a:lnTo>
                      <a:lnTo>
                        <a:pt x="539" y="106"/>
                      </a:lnTo>
                      <a:lnTo>
                        <a:pt x="433" y="150"/>
                      </a:lnTo>
                      <a:lnTo>
                        <a:pt x="389" y="177"/>
                      </a:lnTo>
                      <a:lnTo>
                        <a:pt x="362" y="203"/>
                      </a:lnTo>
                      <a:lnTo>
                        <a:pt x="353" y="221"/>
                      </a:lnTo>
                      <a:lnTo>
                        <a:pt x="362" y="256"/>
                      </a:lnTo>
                      <a:lnTo>
                        <a:pt x="380" y="274"/>
                      </a:lnTo>
                      <a:lnTo>
                        <a:pt x="433" y="292"/>
                      </a:lnTo>
                      <a:lnTo>
                        <a:pt x="583" y="345"/>
                      </a:lnTo>
                      <a:lnTo>
                        <a:pt x="733" y="371"/>
                      </a:lnTo>
                      <a:lnTo>
                        <a:pt x="892" y="398"/>
                      </a:lnTo>
                      <a:lnTo>
                        <a:pt x="1051" y="415"/>
                      </a:lnTo>
                      <a:lnTo>
                        <a:pt x="1281" y="433"/>
                      </a:lnTo>
                      <a:lnTo>
                        <a:pt x="1511" y="442"/>
                      </a:lnTo>
                      <a:lnTo>
                        <a:pt x="1749" y="442"/>
                      </a:lnTo>
                      <a:lnTo>
                        <a:pt x="1979" y="442"/>
                      </a:lnTo>
                      <a:lnTo>
                        <a:pt x="2438" y="433"/>
                      </a:lnTo>
                      <a:lnTo>
                        <a:pt x="2906" y="398"/>
                      </a:lnTo>
                      <a:lnTo>
                        <a:pt x="3259" y="354"/>
                      </a:lnTo>
                      <a:lnTo>
                        <a:pt x="3427" y="318"/>
                      </a:lnTo>
                      <a:lnTo>
                        <a:pt x="3604" y="283"/>
                      </a:lnTo>
                      <a:lnTo>
                        <a:pt x="3710" y="239"/>
                      </a:lnTo>
                      <a:lnTo>
                        <a:pt x="3763" y="212"/>
                      </a:lnTo>
                      <a:lnTo>
                        <a:pt x="3798" y="168"/>
                      </a:lnTo>
                      <a:lnTo>
                        <a:pt x="3816" y="133"/>
                      </a:lnTo>
                      <a:lnTo>
                        <a:pt x="3816" y="106"/>
                      </a:lnTo>
                      <a:lnTo>
                        <a:pt x="3798" y="71"/>
                      </a:lnTo>
                      <a:lnTo>
                        <a:pt x="3781" y="44"/>
                      </a:lnTo>
                      <a:lnTo>
                        <a:pt x="3816" y="71"/>
                      </a:lnTo>
                      <a:lnTo>
                        <a:pt x="3852" y="97"/>
                      </a:lnTo>
                      <a:lnTo>
                        <a:pt x="3878" y="124"/>
                      </a:lnTo>
                      <a:lnTo>
                        <a:pt x="3887" y="150"/>
                      </a:lnTo>
                      <a:lnTo>
                        <a:pt x="3887" y="168"/>
                      </a:lnTo>
                      <a:lnTo>
                        <a:pt x="3860" y="212"/>
                      </a:lnTo>
                      <a:lnTo>
                        <a:pt x="3825" y="248"/>
                      </a:lnTo>
                      <a:lnTo>
                        <a:pt x="3790" y="274"/>
                      </a:lnTo>
                      <a:lnTo>
                        <a:pt x="3745" y="301"/>
                      </a:lnTo>
                      <a:lnTo>
                        <a:pt x="3613" y="362"/>
                      </a:lnTo>
                      <a:lnTo>
                        <a:pt x="3472" y="406"/>
                      </a:lnTo>
                      <a:lnTo>
                        <a:pt x="3330" y="442"/>
                      </a:lnTo>
                      <a:lnTo>
                        <a:pt x="3189" y="477"/>
                      </a:lnTo>
                      <a:lnTo>
                        <a:pt x="2977" y="512"/>
                      </a:lnTo>
                      <a:lnTo>
                        <a:pt x="2773" y="539"/>
                      </a:lnTo>
                      <a:lnTo>
                        <a:pt x="2561" y="565"/>
                      </a:lnTo>
                      <a:lnTo>
                        <a:pt x="2349" y="583"/>
                      </a:lnTo>
                      <a:lnTo>
                        <a:pt x="2137" y="592"/>
                      </a:lnTo>
                      <a:lnTo>
                        <a:pt x="1926" y="592"/>
                      </a:lnTo>
                      <a:lnTo>
                        <a:pt x="1502" y="592"/>
                      </a:lnTo>
                      <a:lnTo>
                        <a:pt x="1184" y="574"/>
                      </a:lnTo>
                      <a:lnTo>
                        <a:pt x="866" y="548"/>
                      </a:lnTo>
                      <a:lnTo>
                        <a:pt x="548" y="512"/>
                      </a:lnTo>
                      <a:lnTo>
                        <a:pt x="229" y="459"/>
                      </a:lnTo>
                      <a:lnTo>
                        <a:pt x="115" y="433"/>
                      </a:lnTo>
                      <a:lnTo>
                        <a:pt x="62" y="406"/>
                      </a:lnTo>
                      <a:lnTo>
                        <a:pt x="17" y="371"/>
                      </a:lnTo>
                      <a:lnTo>
                        <a:pt x="9" y="354"/>
                      </a:lnTo>
                      <a:lnTo>
                        <a:pt x="0" y="336"/>
                      </a:lnTo>
                      <a:lnTo>
                        <a:pt x="0" y="301"/>
                      </a:lnTo>
                      <a:lnTo>
                        <a:pt x="17" y="274"/>
                      </a:lnTo>
                      <a:lnTo>
                        <a:pt x="44" y="239"/>
                      </a:lnTo>
                      <a:lnTo>
                        <a:pt x="115" y="186"/>
                      </a:lnTo>
                      <a:lnTo>
                        <a:pt x="185" y="150"/>
                      </a:lnTo>
                      <a:lnTo>
                        <a:pt x="265" y="115"/>
                      </a:lnTo>
                      <a:lnTo>
                        <a:pt x="353" y="80"/>
                      </a:lnTo>
                    </a:path>
                  </a:pathLst>
                </a:custGeom>
                <a:solidFill>
                  <a:srgbClr val="0B6FB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 sz="1050" dirty="0"/>
                </a:p>
              </p:txBody>
            </p:sp>
            <p:sp>
              <p:nvSpPr>
                <p:cNvPr id="27" name="Freeform 8">
                  <a:extLst>
                    <a:ext uri="{FF2B5EF4-FFF2-40B4-BE49-F238E27FC236}">
                      <a16:creationId xmlns:a16="http://schemas.microsoft.com/office/drawing/2014/main" id="{404E9B15-260E-4141-8A7C-521290B0E3A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5002213" y="3263900"/>
                  <a:ext cx="1217612" cy="190500"/>
                </a:xfrm>
                <a:custGeom>
                  <a:avLst/>
                  <a:gdLst>
                    <a:gd name="T0" fmla="*/ 387622319 w 3384"/>
                    <a:gd name="T1" fmla="*/ 27285627 h 531"/>
                    <a:gd name="T2" fmla="*/ 387622319 w 3384"/>
                    <a:gd name="T3" fmla="*/ 27285627 h 531"/>
                    <a:gd name="T4" fmla="*/ 401475534 w 3384"/>
                    <a:gd name="T5" fmla="*/ 22652280 h 531"/>
                    <a:gd name="T6" fmla="*/ 415198856 w 3384"/>
                    <a:gd name="T7" fmla="*/ 16989299 h 531"/>
                    <a:gd name="T8" fmla="*/ 426592019 w 3384"/>
                    <a:gd name="T9" fmla="*/ 10167893 h 531"/>
                    <a:gd name="T10" fmla="*/ 432288241 w 3384"/>
                    <a:gd name="T11" fmla="*/ 5662980 h 531"/>
                    <a:gd name="T12" fmla="*/ 437984823 w 3384"/>
                    <a:gd name="T13" fmla="*/ 0 h 531"/>
                    <a:gd name="T14" fmla="*/ 437984823 w 3384"/>
                    <a:gd name="T15" fmla="*/ 0 h 531"/>
                    <a:gd name="T16" fmla="*/ 436819744 w 3384"/>
                    <a:gd name="T17" fmla="*/ 5662980 h 531"/>
                    <a:gd name="T18" fmla="*/ 434618759 w 3384"/>
                    <a:gd name="T19" fmla="*/ 11326319 h 531"/>
                    <a:gd name="T20" fmla="*/ 431123162 w 3384"/>
                    <a:gd name="T21" fmla="*/ 15830873 h 531"/>
                    <a:gd name="T22" fmla="*/ 427757098 w 3384"/>
                    <a:gd name="T23" fmla="*/ 20464220 h 531"/>
                    <a:gd name="T24" fmla="*/ 418564919 w 3384"/>
                    <a:gd name="T25" fmla="*/ 27285627 h 531"/>
                    <a:gd name="T26" fmla="*/ 409372740 w 3384"/>
                    <a:gd name="T27" fmla="*/ 32948966 h 531"/>
                    <a:gd name="T28" fmla="*/ 409372740 w 3384"/>
                    <a:gd name="T29" fmla="*/ 32948966 h 531"/>
                    <a:gd name="T30" fmla="*/ 389952837 w 3384"/>
                    <a:gd name="T31" fmla="*/ 42087226 h 531"/>
                    <a:gd name="T32" fmla="*/ 370532933 w 3384"/>
                    <a:gd name="T33" fmla="*/ 47750206 h 531"/>
                    <a:gd name="T34" fmla="*/ 348782511 w 3384"/>
                    <a:gd name="T35" fmla="*/ 53413186 h 531"/>
                    <a:gd name="T36" fmla="*/ 328197528 w 3384"/>
                    <a:gd name="T37" fmla="*/ 56759672 h 531"/>
                    <a:gd name="T38" fmla="*/ 328197528 w 3384"/>
                    <a:gd name="T39" fmla="*/ 56759672 h 531"/>
                    <a:gd name="T40" fmla="*/ 283531605 w 3384"/>
                    <a:gd name="T41" fmla="*/ 62422653 h 531"/>
                    <a:gd name="T42" fmla="*/ 238994855 w 3384"/>
                    <a:gd name="T43" fmla="*/ 65897932 h 531"/>
                    <a:gd name="T44" fmla="*/ 194328932 w 3384"/>
                    <a:gd name="T45" fmla="*/ 68214427 h 531"/>
                    <a:gd name="T46" fmla="*/ 149792542 w 3384"/>
                    <a:gd name="T47" fmla="*/ 67056000 h 531"/>
                    <a:gd name="T48" fmla="*/ 149792542 w 3384"/>
                    <a:gd name="T49" fmla="*/ 67056000 h 531"/>
                    <a:gd name="T50" fmla="*/ 118979475 w 3384"/>
                    <a:gd name="T51" fmla="*/ 65897932 h 531"/>
                    <a:gd name="T52" fmla="*/ 88037234 w 3384"/>
                    <a:gd name="T53" fmla="*/ 64739506 h 531"/>
                    <a:gd name="T54" fmla="*/ 58389245 w 3384"/>
                    <a:gd name="T55" fmla="*/ 61393020 h 531"/>
                    <a:gd name="T56" fmla="*/ 27447004 w 3384"/>
                    <a:gd name="T57" fmla="*/ 56759672 h 531"/>
                    <a:gd name="T58" fmla="*/ 27447004 w 3384"/>
                    <a:gd name="T59" fmla="*/ 56759672 h 531"/>
                    <a:gd name="T60" fmla="*/ 13723322 w 3384"/>
                    <a:gd name="T61" fmla="*/ 52254760 h 531"/>
                    <a:gd name="T62" fmla="*/ 5696582 w 3384"/>
                    <a:gd name="T63" fmla="*/ 49938266 h 531"/>
                    <a:gd name="T64" fmla="*/ 0 w 3384"/>
                    <a:gd name="T65" fmla="*/ 46591780 h 531"/>
                    <a:gd name="T66" fmla="*/ 0 w 3384"/>
                    <a:gd name="T67" fmla="*/ 46591780 h 531"/>
                    <a:gd name="T68" fmla="*/ 26281565 w 3384"/>
                    <a:gd name="T69" fmla="*/ 49938266 h 531"/>
                    <a:gd name="T70" fmla="*/ 53728569 w 3384"/>
                    <a:gd name="T71" fmla="*/ 53413186 h 531"/>
                    <a:gd name="T72" fmla="*/ 81175573 w 3384"/>
                    <a:gd name="T73" fmla="*/ 54571613 h 531"/>
                    <a:gd name="T74" fmla="*/ 107457138 w 3384"/>
                    <a:gd name="T75" fmla="*/ 55601246 h 531"/>
                    <a:gd name="T76" fmla="*/ 107457138 w 3384"/>
                    <a:gd name="T77" fmla="*/ 55601246 h 531"/>
                    <a:gd name="T78" fmla="*/ 152123060 w 3384"/>
                    <a:gd name="T79" fmla="*/ 56759672 h 531"/>
                    <a:gd name="T80" fmla="*/ 196659450 w 3384"/>
                    <a:gd name="T81" fmla="*/ 55601246 h 531"/>
                    <a:gd name="T82" fmla="*/ 241195840 w 3384"/>
                    <a:gd name="T83" fmla="*/ 52254760 h 531"/>
                    <a:gd name="T84" fmla="*/ 285861763 w 3384"/>
                    <a:gd name="T85" fmla="*/ 47750206 h 531"/>
                    <a:gd name="T86" fmla="*/ 285861763 w 3384"/>
                    <a:gd name="T87" fmla="*/ 47750206 h 531"/>
                    <a:gd name="T88" fmla="*/ 312143688 w 3384"/>
                    <a:gd name="T89" fmla="*/ 44274927 h 531"/>
                    <a:gd name="T90" fmla="*/ 337389347 w 3384"/>
                    <a:gd name="T91" fmla="*/ 39770373 h 531"/>
                    <a:gd name="T92" fmla="*/ 362505833 w 3384"/>
                    <a:gd name="T93" fmla="*/ 34107393 h 531"/>
                    <a:gd name="T94" fmla="*/ 387622319 w 3384"/>
                    <a:gd name="T95" fmla="*/ 27285627 h 531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</a:gdLst>
                  <a:ahLst/>
                  <a:cxnLst>
                    <a:cxn ang="T96">
                      <a:pos x="T0" y="T1"/>
                    </a:cxn>
                    <a:cxn ang="T97">
                      <a:pos x="T2" y="T3"/>
                    </a:cxn>
                    <a:cxn ang="T98">
                      <a:pos x="T4" y="T5"/>
                    </a:cxn>
                    <a:cxn ang="T99">
                      <a:pos x="T6" y="T7"/>
                    </a:cxn>
                    <a:cxn ang="T100">
                      <a:pos x="T8" y="T9"/>
                    </a:cxn>
                    <a:cxn ang="T101">
                      <a:pos x="T10" y="T11"/>
                    </a:cxn>
                    <a:cxn ang="T102">
                      <a:pos x="T12" y="T13"/>
                    </a:cxn>
                    <a:cxn ang="T103">
                      <a:pos x="T14" y="T15"/>
                    </a:cxn>
                    <a:cxn ang="T104">
                      <a:pos x="T16" y="T17"/>
                    </a:cxn>
                    <a:cxn ang="T105">
                      <a:pos x="T18" y="T19"/>
                    </a:cxn>
                    <a:cxn ang="T106">
                      <a:pos x="T20" y="T21"/>
                    </a:cxn>
                    <a:cxn ang="T107">
                      <a:pos x="T22" y="T23"/>
                    </a:cxn>
                    <a:cxn ang="T108">
                      <a:pos x="T24" y="T25"/>
                    </a:cxn>
                    <a:cxn ang="T109">
                      <a:pos x="T26" y="T27"/>
                    </a:cxn>
                    <a:cxn ang="T110">
                      <a:pos x="T28" y="T29"/>
                    </a:cxn>
                    <a:cxn ang="T111">
                      <a:pos x="T30" y="T31"/>
                    </a:cxn>
                    <a:cxn ang="T112">
                      <a:pos x="T32" y="T33"/>
                    </a:cxn>
                    <a:cxn ang="T113">
                      <a:pos x="T34" y="T35"/>
                    </a:cxn>
                    <a:cxn ang="T114">
                      <a:pos x="T36" y="T37"/>
                    </a:cxn>
                    <a:cxn ang="T115">
                      <a:pos x="T38" y="T39"/>
                    </a:cxn>
                    <a:cxn ang="T116">
                      <a:pos x="T40" y="T41"/>
                    </a:cxn>
                    <a:cxn ang="T117">
                      <a:pos x="T42" y="T43"/>
                    </a:cxn>
                    <a:cxn ang="T118">
                      <a:pos x="T44" y="T45"/>
                    </a:cxn>
                    <a:cxn ang="T119">
                      <a:pos x="T46" y="T47"/>
                    </a:cxn>
                    <a:cxn ang="T120">
                      <a:pos x="T48" y="T49"/>
                    </a:cxn>
                    <a:cxn ang="T121">
                      <a:pos x="T50" y="T51"/>
                    </a:cxn>
                    <a:cxn ang="T122">
                      <a:pos x="T52" y="T53"/>
                    </a:cxn>
                    <a:cxn ang="T123">
                      <a:pos x="T54" y="T55"/>
                    </a:cxn>
                    <a:cxn ang="T124">
                      <a:pos x="T56" y="T57"/>
                    </a:cxn>
                    <a:cxn ang="T125">
                      <a:pos x="T58" y="T59"/>
                    </a:cxn>
                    <a:cxn ang="T126">
                      <a:pos x="T60" y="T61"/>
                    </a:cxn>
                    <a:cxn ang="T127">
                      <a:pos x="T62" y="T63"/>
                    </a:cxn>
                    <a:cxn ang="T128">
                      <a:pos x="T64" y="T65"/>
                    </a:cxn>
                    <a:cxn ang="T129">
                      <a:pos x="T66" y="T67"/>
                    </a:cxn>
                    <a:cxn ang="T130">
                      <a:pos x="T68" y="T69"/>
                    </a:cxn>
                    <a:cxn ang="T131">
                      <a:pos x="T70" y="T71"/>
                    </a:cxn>
                    <a:cxn ang="T132">
                      <a:pos x="T72" y="T73"/>
                    </a:cxn>
                    <a:cxn ang="T133">
                      <a:pos x="T74" y="T75"/>
                    </a:cxn>
                    <a:cxn ang="T134">
                      <a:pos x="T76" y="T77"/>
                    </a:cxn>
                    <a:cxn ang="T135">
                      <a:pos x="T78" y="T79"/>
                    </a:cxn>
                    <a:cxn ang="T136">
                      <a:pos x="T80" y="T81"/>
                    </a:cxn>
                    <a:cxn ang="T137">
                      <a:pos x="T82" y="T83"/>
                    </a:cxn>
                    <a:cxn ang="T138">
                      <a:pos x="T84" y="T85"/>
                    </a:cxn>
                    <a:cxn ang="T139">
                      <a:pos x="T86" y="T87"/>
                    </a:cxn>
                    <a:cxn ang="T140">
                      <a:pos x="T88" y="T89"/>
                    </a:cxn>
                    <a:cxn ang="T141">
                      <a:pos x="T90" y="T91"/>
                    </a:cxn>
                    <a:cxn ang="T142">
                      <a:pos x="T92" y="T93"/>
                    </a:cxn>
                    <a:cxn ang="T143">
                      <a:pos x="T94" y="T95"/>
                    </a:cxn>
                  </a:cxnLst>
                  <a:rect l="0" t="0" r="r" b="b"/>
                  <a:pathLst>
                    <a:path w="3384" h="531">
                      <a:moveTo>
                        <a:pt x="2994" y="212"/>
                      </a:moveTo>
                      <a:lnTo>
                        <a:pt x="2994" y="212"/>
                      </a:lnTo>
                      <a:lnTo>
                        <a:pt x="3101" y="176"/>
                      </a:lnTo>
                      <a:lnTo>
                        <a:pt x="3207" y="132"/>
                      </a:lnTo>
                      <a:lnTo>
                        <a:pt x="3295" y="79"/>
                      </a:lnTo>
                      <a:lnTo>
                        <a:pt x="3339" y="44"/>
                      </a:lnTo>
                      <a:lnTo>
                        <a:pt x="3383" y="0"/>
                      </a:lnTo>
                      <a:lnTo>
                        <a:pt x="3374" y="44"/>
                      </a:lnTo>
                      <a:lnTo>
                        <a:pt x="3357" y="88"/>
                      </a:lnTo>
                      <a:lnTo>
                        <a:pt x="3330" y="123"/>
                      </a:lnTo>
                      <a:lnTo>
                        <a:pt x="3304" y="159"/>
                      </a:lnTo>
                      <a:lnTo>
                        <a:pt x="3233" y="212"/>
                      </a:lnTo>
                      <a:lnTo>
                        <a:pt x="3162" y="256"/>
                      </a:lnTo>
                      <a:lnTo>
                        <a:pt x="3012" y="327"/>
                      </a:lnTo>
                      <a:lnTo>
                        <a:pt x="2862" y="371"/>
                      </a:lnTo>
                      <a:lnTo>
                        <a:pt x="2694" y="415"/>
                      </a:lnTo>
                      <a:lnTo>
                        <a:pt x="2535" y="441"/>
                      </a:lnTo>
                      <a:lnTo>
                        <a:pt x="2190" y="485"/>
                      </a:lnTo>
                      <a:lnTo>
                        <a:pt x="1846" y="512"/>
                      </a:lnTo>
                      <a:lnTo>
                        <a:pt x="1501" y="530"/>
                      </a:lnTo>
                      <a:lnTo>
                        <a:pt x="1157" y="521"/>
                      </a:lnTo>
                      <a:lnTo>
                        <a:pt x="919" y="512"/>
                      </a:lnTo>
                      <a:lnTo>
                        <a:pt x="680" y="503"/>
                      </a:lnTo>
                      <a:lnTo>
                        <a:pt x="451" y="477"/>
                      </a:lnTo>
                      <a:lnTo>
                        <a:pt x="212" y="441"/>
                      </a:lnTo>
                      <a:lnTo>
                        <a:pt x="106" y="406"/>
                      </a:lnTo>
                      <a:lnTo>
                        <a:pt x="44" y="388"/>
                      </a:lnTo>
                      <a:lnTo>
                        <a:pt x="0" y="362"/>
                      </a:lnTo>
                      <a:lnTo>
                        <a:pt x="203" y="388"/>
                      </a:lnTo>
                      <a:lnTo>
                        <a:pt x="415" y="415"/>
                      </a:lnTo>
                      <a:lnTo>
                        <a:pt x="627" y="424"/>
                      </a:lnTo>
                      <a:lnTo>
                        <a:pt x="830" y="432"/>
                      </a:lnTo>
                      <a:lnTo>
                        <a:pt x="1175" y="441"/>
                      </a:lnTo>
                      <a:lnTo>
                        <a:pt x="1519" y="432"/>
                      </a:lnTo>
                      <a:lnTo>
                        <a:pt x="1863" y="406"/>
                      </a:lnTo>
                      <a:lnTo>
                        <a:pt x="2208" y="371"/>
                      </a:lnTo>
                      <a:lnTo>
                        <a:pt x="2411" y="344"/>
                      </a:lnTo>
                      <a:lnTo>
                        <a:pt x="2606" y="309"/>
                      </a:lnTo>
                      <a:lnTo>
                        <a:pt x="2800" y="265"/>
                      </a:lnTo>
                      <a:lnTo>
                        <a:pt x="2994" y="212"/>
                      </a:lnTo>
                    </a:path>
                  </a:pathLst>
                </a:custGeom>
                <a:solidFill>
                  <a:srgbClr val="0B6FB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 sz="1050" dirty="0"/>
                </a:p>
              </p:txBody>
            </p:sp>
            <p:sp>
              <p:nvSpPr>
                <p:cNvPr id="28" name="Freeform 9">
                  <a:extLst>
                    <a:ext uri="{FF2B5EF4-FFF2-40B4-BE49-F238E27FC236}">
                      <a16:creationId xmlns:a16="http://schemas.microsoft.com/office/drawing/2014/main" id="{19FA27F9-D53F-43F8-BD11-35EE23414EC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4686300" y="3584575"/>
                  <a:ext cx="201613" cy="792163"/>
                </a:xfrm>
                <a:custGeom>
                  <a:avLst/>
                  <a:gdLst>
                    <a:gd name="T0" fmla="*/ 35770048 w 558"/>
                    <a:gd name="T1" fmla="*/ 174153019 h 2199"/>
                    <a:gd name="T2" fmla="*/ 35770048 w 558"/>
                    <a:gd name="T3" fmla="*/ 174153019 h 2199"/>
                    <a:gd name="T4" fmla="*/ 36945040 w 558"/>
                    <a:gd name="T5" fmla="*/ 0 h 2199"/>
                    <a:gd name="T6" fmla="*/ 36945040 w 558"/>
                    <a:gd name="T7" fmla="*/ 0 h 2199"/>
                    <a:gd name="T8" fmla="*/ 72715089 w 558"/>
                    <a:gd name="T9" fmla="*/ 0 h 2199"/>
                    <a:gd name="T10" fmla="*/ 72715089 w 558"/>
                    <a:gd name="T11" fmla="*/ 0 h 2199"/>
                    <a:gd name="T12" fmla="*/ 72715089 w 558"/>
                    <a:gd name="T13" fmla="*/ 194786722 h 2199"/>
                    <a:gd name="T14" fmla="*/ 72715089 w 558"/>
                    <a:gd name="T15" fmla="*/ 194786722 h 2199"/>
                    <a:gd name="T16" fmla="*/ 72715089 w 558"/>
                    <a:gd name="T17" fmla="*/ 208412718 h 2199"/>
                    <a:gd name="T18" fmla="*/ 71540097 w 558"/>
                    <a:gd name="T19" fmla="*/ 222168400 h 2199"/>
                    <a:gd name="T20" fmla="*/ 68015121 w 558"/>
                    <a:gd name="T21" fmla="*/ 235924081 h 2199"/>
                    <a:gd name="T22" fmla="*/ 65795933 w 558"/>
                    <a:gd name="T23" fmla="*/ 242802102 h 2199"/>
                    <a:gd name="T24" fmla="*/ 63445949 w 558"/>
                    <a:gd name="T25" fmla="*/ 248511872 h 2199"/>
                    <a:gd name="T26" fmla="*/ 63445949 w 558"/>
                    <a:gd name="T27" fmla="*/ 248511872 h 2199"/>
                    <a:gd name="T28" fmla="*/ 58876777 w 558"/>
                    <a:gd name="T29" fmla="*/ 255389893 h 2199"/>
                    <a:gd name="T30" fmla="*/ 54177171 w 558"/>
                    <a:gd name="T31" fmla="*/ 261229708 h 2199"/>
                    <a:gd name="T32" fmla="*/ 49607999 w 558"/>
                    <a:gd name="T33" fmla="*/ 265771587 h 2199"/>
                    <a:gd name="T34" fmla="*/ 43863835 w 558"/>
                    <a:gd name="T35" fmla="*/ 270313466 h 2199"/>
                    <a:gd name="T36" fmla="*/ 31200876 w 558"/>
                    <a:gd name="T37" fmla="*/ 279527269 h 2199"/>
                    <a:gd name="T38" fmla="*/ 17362926 w 558"/>
                    <a:gd name="T39" fmla="*/ 285237399 h 2199"/>
                    <a:gd name="T40" fmla="*/ 17362926 w 558"/>
                    <a:gd name="T41" fmla="*/ 285237399 h 2199"/>
                    <a:gd name="T42" fmla="*/ 0 w 558"/>
                    <a:gd name="T43" fmla="*/ 265771587 h 2199"/>
                    <a:gd name="T44" fmla="*/ 0 w 558"/>
                    <a:gd name="T45" fmla="*/ 265771587 h 2199"/>
                    <a:gd name="T46" fmla="*/ 0 w 558"/>
                    <a:gd name="T47" fmla="*/ 265771587 h 2199"/>
                    <a:gd name="T48" fmla="*/ 11488328 w 558"/>
                    <a:gd name="T49" fmla="*/ 258893566 h 2199"/>
                    <a:gd name="T50" fmla="*/ 20757106 w 558"/>
                    <a:gd name="T51" fmla="*/ 249680123 h 2199"/>
                    <a:gd name="T52" fmla="*/ 25326278 w 558"/>
                    <a:gd name="T53" fmla="*/ 245137884 h 2199"/>
                    <a:gd name="T54" fmla="*/ 28850893 w 558"/>
                    <a:gd name="T55" fmla="*/ 239428115 h 2199"/>
                    <a:gd name="T56" fmla="*/ 32245073 w 558"/>
                    <a:gd name="T57" fmla="*/ 233717985 h 2199"/>
                    <a:gd name="T58" fmla="*/ 33420065 w 558"/>
                    <a:gd name="T59" fmla="*/ 226840324 h 2199"/>
                    <a:gd name="T60" fmla="*/ 33420065 w 558"/>
                    <a:gd name="T61" fmla="*/ 226840324 h 2199"/>
                    <a:gd name="T62" fmla="*/ 35770048 w 558"/>
                    <a:gd name="T63" fmla="*/ 214252533 h 2199"/>
                    <a:gd name="T64" fmla="*/ 35770048 w 558"/>
                    <a:gd name="T65" fmla="*/ 200496491 h 2199"/>
                    <a:gd name="T66" fmla="*/ 35770048 w 558"/>
                    <a:gd name="T67" fmla="*/ 174153019 h 2199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</a:gdLst>
                  <a:ahLst/>
                  <a:cxnLst>
                    <a:cxn ang="T68">
                      <a:pos x="T0" y="T1"/>
                    </a:cxn>
                    <a:cxn ang="T69">
                      <a:pos x="T2" y="T3"/>
                    </a:cxn>
                    <a:cxn ang="T70">
                      <a:pos x="T4" y="T5"/>
                    </a:cxn>
                    <a:cxn ang="T71">
                      <a:pos x="T6" y="T7"/>
                    </a:cxn>
                    <a:cxn ang="T72">
                      <a:pos x="T8" y="T9"/>
                    </a:cxn>
                    <a:cxn ang="T73">
                      <a:pos x="T10" y="T11"/>
                    </a:cxn>
                    <a:cxn ang="T74">
                      <a:pos x="T12" y="T13"/>
                    </a:cxn>
                    <a:cxn ang="T75">
                      <a:pos x="T14" y="T15"/>
                    </a:cxn>
                    <a:cxn ang="T76">
                      <a:pos x="T16" y="T17"/>
                    </a:cxn>
                    <a:cxn ang="T77">
                      <a:pos x="T18" y="T19"/>
                    </a:cxn>
                    <a:cxn ang="T78">
                      <a:pos x="T20" y="T21"/>
                    </a:cxn>
                    <a:cxn ang="T79">
                      <a:pos x="T22" y="T23"/>
                    </a:cxn>
                    <a:cxn ang="T80">
                      <a:pos x="T24" y="T25"/>
                    </a:cxn>
                    <a:cxn ang="T81">
                      <a:pos x="T26" y="T27"/>
                    </a:cxn>
                    <a:cxn ang="T82">
                      <a:pos x="T28" y="T29"/>
                    </a:cxn>
                    <a:cxn ang="T83">
                      <a:pos x="T30" y="T31"/>
                    </a:cxn>
                    <a:cxn ang="T84">
                      <a:pos x="T32" y="T33"/>
                    </a:cxn>
                    <a:cxn ang="T85">
                      <a:pos x="T34" y="T35"/>
                    </a:cxn>
                    <a:cxn ang="T86">
                      <a:pos x="T36" y="T37"/>
                    </a:cxn>
                    <a:cxn ang="T87">
                      <a:pos x="T38" y="T39"/>
                    </a:cxn>
                    <a:cxn ang="T88">
                      <a:pos x="T40" y="T41"/>
                    </a:cxn>
                    <a:cxn ang="T89">
                      <a:pos x="T42" y="T43"/>
                    </a:cxn>
                    <a:cxn ang="T90">
                      <a:pos x="T44" y="T45"/>
                    </a:cxn>
                    <a:cxn ang="T91">
                      <a:pos x="T46" y="T47"/>
                    </a:cxn>
                    <a:cxn ang="T92">
                      <a:pos x="T48" y="T49"/>
                    </a:cxn>
                    <a:cxn ang="T93">
                      <a:pos x="T50" y="T51"/>
                    </a:cxn>
                    <a:cxn ang="T94">
                      <a:pos x="T52" y="T53"/>
                    </a:cxn>
                    <a:cxn ang="T95">
                      <a:pos x="T54" y="T55"/>
                    </a:cxn>
                    <a:cxn ang="T96">
                      <a:pos x="T56" y="T57"/>
                    </a:cxn>
                    <a:cxn ang="T97">
                      <a:pos x="T58" y="T59"/>
                    </a:cxn>
                    <a:cxn ang="T98">
                      <a:pos x="T60" y="T61"/>
                    </a:cxn>
                    <a:cxn ang="T99">
                      <a:pos x="T62" y="T63"/>
                    </a:cxn>
                    <a:cxn ang="T100">
                      <a:pos x="T64" y="T65"/>
                    </a:cxn>
                    <a:cxn ang="T101">
                      <a:pos x="T66" y="T67"/>
                    </a:cxn>
                  </a:cxnLst>
                  <a:rect l="0" t="0" r="r" b="b"/>
                  <a:pathLst>
                    <a:path w="558" h="2199">
                      <a:moveTo>
                        <a:pt x="274" y="1342"/>
                      </a:moveTo>
                      <a:lnTo>
                        <a:pt x="274" y="1342"/>
                      </a:lnTo>
                      <a:lnTo>
                        <a:pt x="283" y="0"/>
                      </a:lnTo>
                      <a:lnTo>
                        <a:pt x="557" y="0"/>
                      </a:lnTo>
                      <a:lnTo>
                        <a:pt x="557" y="1501"/>
                      </a:lnTo>
                      <a:lnTo>
                        <a:pt x="557" y="1606"/>
                      </a:lnTo>
                      <a:lnTo>
                        <a:pt x="548" y="1712"/>
                      </a:lnTo>
                      <a:lnTo>
                        <a:pt x="521" y="1818"/>
                      </a:lnTo>
                      <a:lnTo>
                        <a:pt x="504" y="1871"/>
                      </a:lnTo>
                      <a:lnTo>
                        <a:pt x="486" y="1915"/>
                      </a:lnTo>
                      <a:lnTo>
                        <a:pt x="451" y="1968"/>
                      </a:lnTo>
                      <a:lnTo>
                        <a:pt x="415" y="2013"/>
                      </a:lnTo>
                      <a:lnTo>
                        <a:pt x="380" y="2048"/>
                      </a:lnTo>
                      <a:lnTo>
                        <a:pt x="336" y="2083"/>
                      </a:lnTo>
                      <a:lnTo>
                        <a:pt x="239" y="2154"/>
                      </a:lnTo>
                      <a:lnTo>
                        <a:pt x="133" y="2198"/>
                      </a:lnTo>
                      <a:lnTo>
                        <a:pt x="0" y="2048"/>
                      </a:lnTo>
                      <a:lnTo>
                        <a:pt x="88" y="1995"/>
                      </a:lnTo>
                      <a:lnTo>
                        <a:pt x="159" y="1924"/>
                      </a:lnTo>
                      <a:lnTo>
                        <a:pt x="194" y="1889"/>
                      </a:lnTo>
                      <a:lnTo>
                        <a:pt x="221" y="1845"/>
                      </a:lnTo>
                      <a:lnTo>
                        <a:pt x="247" y="1801"/>
                      </a:lnTo>
                      <a:lnTo>
                        <a:pt x="256" y="1748"/>
                      </a:lnTo>
                      <a:lnTo>
                        <a:pt x="274" y="1651"/>
                      </a:lnTo>
                      <a:lnTo>
                        <a:pt x="274" y="1545"/>
                      </a:lnTo>
                      <a:lnTo>
                        <a:pt x="274" y="1342"/>
                      </a:lnTo>
                    </a:path>
                  </a:pathLst>
                </a:custGeom>
                <a:solidFill>
                  <a:srgbClr val="E11F2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 sz="1050" dirty="0"/>
                </a:p>
              </p:txBody>
            </p:sp>
            <p:sp>
              <p:nvSpPr>
                <p:cNvPr id="29" name="Freeform 10">
                  <a:extLst>
                    <a:ext uri="{FF2B5EF4-FFF2-40B4-BE49-F238E27FC236}">
                      <a16:creationId xmlns:a16="http://schemas.microsoft.com/office/drawing/2014/main" id="{D291F64C-BAF9-4605-96C6-E29AFFA0146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4956175" y="3740150"/>
                  <a:ext cx="363538" cy="481013"/>
                </a:xfrm>
                <a:custGeom>
                  <a:avLst/>
                  <a:gdLst>
                    <a:gd name="T0" fmla="*/ 8048277 w 1009"/>
                    <a:gd name="T1" fmla="*/ 13781708 h 1334"/>
                    <a:gd name="T2" fmla="*/ 45953869 w 1009"/>
                    <a:gd name="T3" fmla="*/ 2340161 h 1334"/>
                    <a:gd name="T4" fmla="*/ 74642386 w 1009"/>
                    <a:gd name="T5" fmla="*/ 0 h 1334"/>
                    <a:gd name="T6" fmla="*/ 84897472 w 1009"/>
                    <a:gd name="T7" fmla="*/ 1170080 h 1334"/>
                    <a:gd name="T8" fmla="*/ 104369274 w 1009"/>
                    <a:gd name="T9" fmla="*/ 5720593 h 1334"/>
                    <a:gd name="T10" fmla="*/ 116961236 w 1009"/>
                    <a:gd name="T11" fmla="*/ 13781708 h 1334"/>
                    <a:gd name="T12" fmla="*/ 120466189 w 1009"/>
                    <a:gd name="T13" fmla="*/ 18332581 h 1334"/>
                    <a:gd name="T14" fmla="*/ 128514466 w 1009"/>
                    <a:gd name="T15" fmla="*/ 33284369 h 1334"/>
                    <a:gd name="T16" fmla="*/ 130851342 w 1009"/>
                    <a:gd name="T17" fmla="*/ 50576678 h 1334"/>
                    <a:gd name="T18" fmla="*/ 130851342 w 1009"/>
                    <a:gd name="T19" fmla="*/ 169932806 h 1334"/>
                    <a:gd name="T20" fmla="*/ 104369274 w 1009"/>
                    <a:gd name="T21" fmla="*/ 169932806 h 1334"/>
                    <a:gd name="T22" fmla="*/ 100994387 w 1009"/>
                    <a:gd name="T23" fmla="*/ 151600586 h 1334"/>
                    <a:gd name="T24" fmla="*/ 94114187 w 1009"/>
                    <a:gd name="T25" fmla="*/ 157321179 h 1334"/>
                    <a:gd name="T26" fmla="*/ 76849195 w 1009"/>
                    <a:gd name="T27" fmla="*/ 167592646 h 1334"/>
                    <a:gd name="T28" fmla="*/ 67632480 w 1009"/>
                    <a:gd name="T29" fmla="*/ 171103247 h 1334"/>
                    <a:gd name="T30" fmla="*/ 45953869 w 1009"/>
                    <a:gd name="T31" fmla="*/ 173313239 h 1334"/>
                    <a:gd name="T32" fmla="*/ 24145192 w 1009"/>
                    <a:gd name="T33" fmla="*/ 168762726 h 1334"/>
                    <a:gd name="T34" fmla="*/ 16096915 w 1009"/>
                    <a:gd name="T35" fmla="*/ 164212213 h 1334"/>
                    <a:gd name="T36" fmla="*/ 4543324 w 1009"/>
                    <a:gd name="T37" fmla="*/ 151600586 h 1334"/>
                    <a:gd name="T38" fmla="*/ 1168438 w 1009"/>
                    <a:gd name="T39" fmla="*/ 142369391 h 1334"/>
                    <a:gd name="T40" fmla="*/ 0 w 1009"/>
                    <a:gd name="T41" fmla="*/ 124036810 h 1334"/>
                    <a:gd name="T42" fmla="*/ 2336515 w 1009"/>
                    <a:gd name="T43" fmla="*/ 111425183 h 1334"/>
                    <a:gd name="T44" fmla="*/ 6880200 w 1009"/>
                    <a:gd name="T45" fmla="*/ 98683387 h 1334"/>
                    <a:gd name="T46" fmla="*/ 11423524 w 1009"/>
                    <a:gd name="T47" fmla="*/ 94132874 h 1334"/>
                    <a:gd name="T48" fmla="*/ 19471801 w 1009"/>
                    <a:gd name="T49" fmla="*/ 86071759 h 1334"/>
                    <a:gd name="T50" fmla="*/ 41280479 w 1009"/>
                    <a:gd name="T51" fmla="*/ 75800293 h 1334"/>
                    <a:gd name="T52" fmla="*/ 52833709 w 1009"/>
                    <a:gd name="T53" fmla="*/ 72289691 h 1334"/>
                    <a:gd name="T54" fmla="*/ 74642386 w 1009"/>
                    <a:gd name="T55" fmla="*/ 70079339 h 1334"/>
                    <a:gd name="T56" fmla="*/ 96320996 w 1009"/>
                    <a:gd name="T57" fmla="*/ 70079339 h 1334"/>
                    <a:gd name="T58" fmla="*/ 95282625 w 1009"/>
                    <a:gd name="T59" fmla="*/ 44856085 h 1334"/>
                    <a:gd name="T60" fmla="*/ 91777672 w 1009"/>
                    <a:gd name="T61" fmla="*/ 36794970 h 1334"/>
                    <a:gd name="T62" fmla="*/ 87233988 w 1009"/>
                    <a:gd name="T63" fmla="*/ 32114288 h 1334"/>
                    <a:gd name="T64" fmla="*/ 75680757 w 1009"/>
                    <a:gd name="T65" fmla="*/ 26393695 h 1334"/>
                    <a:gd name="T66" fmla="*/ 68800918 w 1009"/>
                    <a:gd name="T67" fmla="*/ 25223254 h 1334"/>
                    <a:gd name="T68" fmla="*/ 40112041 w 1009"/>
                    <a:gd name="T69" fmla="*/ 27563776 h 1334"/>
                    <a:gd name="T70" fmla="*/ 13760039 w 1009"/>
                    <a:gd name="T71" fmla="*/ 34454810 h 1334"/>
                    <a:gd name="T72" fmla="*/ 8048277 w 1009"/>
                    <a:gd name="T73" fmla="*/ 13781708 h 1334"/>
                    <a:gd name="T74" fmla="*/ 52833709 w 1009"/>
                    <a:gd name="T75" fmla="*/ 95302954 h 1334"/>
                    <a:gd name="T76" fmla="*/ 41280479 w 1009"/>
                    <a:gd name="T77" fmla="*/ 102193628 h 1334"/>
                    <a:gd name="T78" fmla="*/ 35568716 w 1009"/>
                    <a:gd name="T79" fmla="*/ 112465094 h 1334"/>
                    <a:gd name="T80" fmla="*/ 34400279 w 1009"/>
                    <a:gd name="T81" fmla="*/ 119356128 h 1334"/>
                    <a:gd name="T82" fmla="*/ 35568716 w 1009"/>
                    <a:gd name="T83" fmla="*/ 133137836 h 1334"/>
                    <a:gd name="T84" fmla="*/ 39073670 w 1009"/>
                    <a:gd name="T85" fmla="*/ 138988598 h 1334"/>
                    <a:gd name="T86" fmla="*/ 50497194 w 1009"/>
                    <a:gd name="T87" fmla="*/ 146919904 h 1334"/>
                    <a:gd name="T88" fmla="*/ 64257233 w 1009"/>
                    <a:gd name="T89" fmla="*/ 146919904 h 1334"/>
                    <a:gd name="T90" fmla="*/ 73473948 w 1009"/>
                    <a:gd name="T91" fmla="*/ 145749824 h 1334"/>
                    <a:gd name="T92" fmla="*/ 89440797 w 1009"/>
                    <a:gd name="T93" fmla="*/ 136648437 h 1334"/>
                    <a:gd name="T94" fmla="*/ 96320996 w 1009"/>
                    <a:gd name="T95" fmla="*/ 130927844 h 1334"/>
                    <a:gd name="T96" fmla="*/ 96320996 w 1009"/>
                    <a:gd name="T97" fmla="*/ 91922522 h 1334"/>
                    <a:gd name="T98" fmla="*/ 63089156 w 1009"/>
                    <a:gd name="T99" fmla="*/ 92962433 h 1334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</a:gdLst>
                  <a:ahLst/>
                  <a:cxnLst>
                    <a:cxn ang="T100">
                      <a:pos x="T0" y="T1"/>
                    </a:cxn>
                    <a:cxn ang="T101">
                      <a:pos x="T2" y="T3"/>
                    </a:cxn>
                    <a:cxn ang="T102">
                      <a:pos x="T4" y="T5"/>
                    </a:cxn>
                    <a:cxn ang="T103">
                      <a:pos x="T6" y="T7"/>
                    </a:cxn>
                    <a:cxn ang="T104">
                      <a:pos x="T8" y="T9"/>
                    </a:cxn>
                    <a:cxn ang="T105">
                      <a:pos x="T10" y="T11"/>
                    </a:cxn>
                    <a:cxn ang="T106">
                      <a:pos x="T12" y="T13"/>
                    </a:cxn>
                    <a:cxn ang="T107">
                      <a:pos x="T14" y="T15"/>
                    </a:cxn>
                    <a:cxn ang="T108">
                      <a:pos x="T16" y="T17"/>
                    </a:cxn>
                    <a:cxn ang="T109">
                      <a:pos x="T18" y="T19"/>
                    </a:cxn>
                    <a:cxn ang="T110">
                      <a:pos x="T20" y="T21"/>
                    </a:cxn>
                    <a:cxn ang="T111">
                      <a:pos x="T22" y="T23"/>
                    </a:cxn>
                    <a:cxn ang="T112">
                      <a:pos x="T24" y="T25"/>
                    </a:cxn>
                    <a:cxn ang="T113">
                      <a:pos x="T26" y="T27"/>
                    </a:cxn>
                    <a:cxn ang="T114">
                      <a:pos x="T28" y="T29"/>
                    </a:cxn>
                    <a:cxn ang="T115">
                      <a:pos x="T30" y="T31"/>
                    </a:cxn>
                    <a:cxn ang="T116">
                      <a:pos x="T32" y="T33"/>
                    </a:cxn>
                    <a:cxn ang="T117">
                      <a:pos x="T34" y="T35"/>
                    </a:cxn>
                    <a:cxn ang="T118">
                      <a:pos x="T36" y="T37"/>
                    </a:cxn>
                    <a:cxn ang="T119">
                      <a:pos x="T38" y="T39"/>
                    </a:cxn>
                    <a:cxn ang="T120">
                      <a:pos x="T40" y="T41"/>
                    </a:cxn>
                    <a:cxn ang="T121">
                      <a:pos x="T42" y="T43"/>
                    </a:cxn>
                    <a:cxn ang="T122">
                      <a:pos x="T44" y="T45"/>
                    </a:cxn>
                    <a:cxn ang="T123">
                      <a:pos x="T46" y="T47"/>
                    </a:cxn>
                    <a:cxn ang="T124">
                      <a:pos x="T48" y="T49"/>
                    </a:cxn>
                    <a:cxn ang="T125">
                      <a:pos x="T50" y="T51"/>
                    </a:cxn>
                    <a:cxn ang="T126">
                      <a:pos x="T52" y="T53"/>
                    </a:cxn>
                    <a:cxn ang="T127">
                      <a:pos x="T54" y="T55"/>
                    </a:cxn>
                    <a:cxn ang="T128">
                      <a:pos x="T56" y="T57"/>
                    </a:cxn>
                    <a:cxn ang="T129">
                      <a:pos x="T58" y="T59"/>
                    </a:cxn>
                    <a:cxn ang="T130">
                      <a:pos x="T60" y="T61"/>
                    </a:cxn>
                    <a:cxn ang="T131">
                      <a:pos x="T62" y="T63"/>
                    </a:cxn>
                    <a:cxn ang="T132">
                      <a:pos x="T64" y="T65"/>
                    </a:cxn>
                    <a:cxn ang="T133">
                      <a:pos x="T66" y="T67"/>
                    </a:cxn>
                    <a:cxn ang="T134">
                      <a:pos x="T68" y="T69"/>
                    </a:cxn>
                    <a:cxn ang="T135">
                      <a:pos x="T70" y="T71"/>
                    </a:cxn>
                    <a:cxn ang="T136">
                      <a:pos x="T72" y="T73"/>
                    </a:cxn>
                    <a:cxn ang="T137">
                      <a:pos x="T74" y="T75"/>
                    </a:cxn>
                    <a:cxn ang="T138">
                      <a:pos x="T76" y="T77"/>
                    </a:cxn>
                    <a:cxn ang="T139">
                      <a:pos x="T78" y="T79"/>
                    </a:cxn>
                    <a:cxn ang="T140">
                      <a:pos x="T80" y="T81"/>
                    </a:cxn>
                    <a:cxn ang="T141">
                      <a:pos x="T82" y="T83"/>
                    </a:cxn>
                    <a:cxn ang="T142">
                      <a:pos x="T84" y="T85"/>
                    </a:cxn>
                    <a:cxn ang="T143">
                      <a:pos x="T86" y="T87"/>
                    </a:cxn>
                    <a:cxn ang="T144">
                      <a:pos x="T88" y="T89"/>
                    </a:cxn>
                    <a:cxn ang="T145">
                      <a:pos x="T90" y="T91"/>
                    </a:cxn>
                    <a:cxn ang="T146">
                      <a:pos x="T92" y="T93"/>
                    </a:cxn>
                    <a:cxn ang="T147">
                      <a:pos x="T94" y="T95"/>
                    </a:cxn>
                    <a:cxn ang="T148">
                      <a:pos x="T96" y="T97"/>
                    </a:cxn>
                    <a:cxn ang="T149">
                      <a:pos x="T98" y="T99"/>
                    </a:cxn>
                  </a:cxnLst>
                  <a:rect l="0" t="0" r="r" b="b"/>
                  <a:pathLst>
                    <a:path w="1009" h="1334">
                      <a:moveTo>
                        <a:pt x="62" y="106"/>
                      </a:moveTo>
                      <a:lnTo>
                        <a:pt x="62" y="106"/>
                      </a:lnTo>
                      <a:lnTo>
                        <a:pt x="203" y="53"/>
                      </a:lnTo>
                      <a:lnTo>
                        <a:pt x="354" y="18"/>
                      </a:lnTo>
                      <a:lnTo>
                        <a:pt x="504" y="0"/>
                      </a:lnTo>
                      <a:lnTo>
                        <a:pt x="575" y="0"/>
                      </a:lnTo>
                      <a:lnTo>
                        <a:pt x="654" y="9"/>
                      </a:lnTo>
                      <a:lnTo>
                        <a:pt x="734" y="18"/>
                      </a:lnTo>
                      <a:lnTo>
                        <a:pt x="804" y="44"/>
                      </a:lnTo>
                      <a:lnTo>
                        <a:pt x="875" y="88"/>
                      </a:lnTo>
                      <a:lnTo>
                        <a:pt x="901" y="106"/>
                      </a:lnTo>
                      <a:lnTo>
                        <a:pt x="928" y="141"/>
                      </a:lnTo>
                      <a:lnTo>
                        <a:pt x="963" y="194"/>
                      </a:lnTo>
                      <a:lnTo>
                        <a:pt x="990" y="256"/>
                      </a:lnTo>
                      <a:lnTo>
                        <a:pt x="1008" y="327"/>
                      </a:lnTo>
                      <a:lnTo>
                        <a:pt x="1008" y="389"/>
                      </a:lnTo>
                      <a:lnTo>
                        <a:pt x="1008" y="1307"/>
                      </a:lnTo>
                      <a:lnTo>
                        <a:pt x="804" y="1307"/>
                      </a:lnTo>
                      <a:lnTo>
                        <a:pt x="778" y="1166"/>
                      </a:lnTo>
                      <a:lnTo>
                        <a:pt x="725" y="1210"/>
                      </a:lnTo>
                      <a:lnTo>
                        <a:pt x="663" y="1254"/>
                      </a:lnTo>
                      <a:lnTo>
                        <a:pt x="592" y="1289"/>
                      </a:lnTo>
                      <a:lnTo>
                        <a:pt x="521" y="1316"/>
                      </a:lnTo>
                      <a:lnTo>
                        <a:pt x="442" y="1325"/>
                      </a:lnTo>
                      <a:lnTo>
                        <a:pt x="354" y="1333"/>
                      </a:lnTo>
                      <a:lnTo>
                        <a:pt x="265" y="1316"/>
                      </a:lnTo>
                      <a:lnTo>
                        <a:pt x="186" y="1298"/>
                      </a:lnTo>
                      <a:lnTo>
                        <a:pt x="124" y="1263"/>
                      </a:lnTo>
                      <a:lnTo>
                        <a:pt x="80" y="1219"/>
                      </a:lnTo>
                      <a:lnTo>
                        <a:pt x="35" y="1166"/>
                      </a:lnTo>
                      <a:lnTo>
                        <a:pt x="9" y="1095"/>
                      </a:lnTo>
                      <a:lnTo>
                        <a:pt x="0" y="998"/>
                      </a:lnTo>
                      <a:lnTo>
                        <a:pt x="0" y="954"/>
                      </a:lnTo>
                      <a:lnTo>
                        <a:pt x="0" y="901"/>
                      </a:lnTo>
                      <a:lnTo>
                        <a:pt x="18" y="857"/>
                      </a:lnTo>
                      <a:lnTo>
                        <a:pt x="35" y="804"/>
                      </a:lnTo>
                      <a:lnTo>
                        <a:pt x="53" y="759"/>
                      </a:lnTo>
                      <a:lnTo>
                        <a:pt x="88" y="724"/>
                      </a:lnTo>
                      <a:lnTo>
                        <a:pt x="115" y="689"/>
                      </a:lnTo>
                      <a:lnTo>
                        <a:pt x="150" y="662"/>
                      </a:lnTo>
                      <a:lnTo>
                        <a:pt x="230" y="609"/>
                      </a:lnTo>
                      <a:lnTo>
                        <a:pt x="318" y="583"/>
                      </a:lnTo>
                      <a:lnTo>
                        <a:pt x="407" y="556"/>
                      </a:lnTo>
                      <a:lnTo>
                        <a:pt x="495" y="548"/>
                      </a:lnTo>
                      <a:lnTo>
                        <a:pt x="575" y="539"/>
                      </a:lnTo>
                      <a:lnTo>
                        <a:pt x="742" y="539"/>
                      </a:lnTo>
                      <a:lnTo>
                        <a:pt x="742" y="406"/>
                      </a:lnTo>
                      <a:lnTo>
                        <a:pt x="734" y="345"/>
                      </a:lnTo>
                      <a:lnTo>
                        <a:pt x="725" y="309"/>
                      </a:lnTo>
                      <a:lnTo>
                        <a:pt x="707" y="283"/>
                      </a:lnTo>
                      <a:lnTo>
                        <a:pt x="672" y="247"/>
                      </a:lnTo>
                      <a:lnTo>
                        <a:pt x="628" y="221"/>
                      </a:lnTo>
                      <a:lnTo>
                        <a:pt x="583" y="203"/>
                      </a:lnTo>
                      <a:lnTo>
                        <a:pt x="530" y="194"/>
                      </a:lnTo>
                      <a:lnTo>
                        <a:pt x="424" y="194"/>
                      </a:lnTo>
                      <a:lnTo>
                        <a:pt x="309" y="212"/>
                      </a:lnTo>
                      <a:lnTo>
                        <a:pt x="203" y="239"/>
                      </a:lnTo>
                      <a:lnTo>
                        <a:pt x="106" y="265"/>
                      </a:lnTo>
                      <a:lnTo>
                        <a:pt x="62" y="106"/>
                      </a:lnTo>
                      <a:close/>
                      <a:moveTo>
                        <a:pt x="407" y="733"/>
                      </a:moveTo>
                      <a:lnTo>
                        <a:pt x="407" y="733"/>
                      </a:lnTo>
                      <a:lnTo>
                        <a:pt x="362" y="759"/>
                      </a:lnTo>
                      <a:lnTo>
                        <a:pt x="318" y="786"/>
                      </a:lnTo>
                      <a:lnTo>
                        <a:pt x="292" y="821"/>
                      </a:lnTo>
                      <a:lnTo>
                        <a:pt x="274" y="865"/>
                      </a:lnTo>
                      <a:lnTo>
                        <a:pt x="265" y="918"/>
                      </a:lnTo>
                      <a:lnTo>
                        <a:pt x="265" y="971"/>
                      </a:lnTo>
                      <a:lnTo>
                        <a:pt x="274" y="1024"/>
                      </a:lnTo>
                      <a:lnTo>
                        <a:pt x="301" y="1069"/>
                      </a:lnTo>
                      <a:lnTo>
                        <a:pt x="345" y="1104"/>
                      </a:lnTo>
                      <a:lnTo>
                        <a:pt x="389" y="1130"/>
                      </a:lnTo>
                      <a:lnTo>
                        <a:pt x="442" y="1139"/>
                      </a:lnTo>
                      <a:lnTo>
                        <a:pt x="495" y="1130"/>
                      </a:lnTo>
                      <a:lnTo>
                        <a:pt x="566" y="1121"/>
                      </a:lnTo>
                      <a:lnTo>
                        <a:pt x="628" y="1086"/>
                      </a:lnTo>
                      <a:lnTo>
                        <a:pt x="689" y="1051"/>
                      </a:lnTo>
                      <a:lnTo>
                        <a:pt x="742" y="1007"/>
                      </a:lnTo>
                      <a:lnTo>
                        <a:pt x="742" y="707"/>
                      </a:lnTo>
                      <a:lnTo>
                        <a:pt x="575" y="707"/>
                      </a:lnTo>
                      <a:lnTo>
                        <a:pt x="486" y="715"/>
                      </a:lnTo>
                      <a:lnTo>
                        <a:pt x="407" y="733"/>
                      </a:lnTo>
                      <a:close/>
                    </a:path>
                  </a:pathLst>
                </a:custGeom>
                <a:solidFill>
                  <a:srgbClr val="E11F2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 sz="1050" dirty="0"/>
                </a:p>
              </p:txBody>
            </p:sp>
            <p:sp>
              <p:nvSpPr>
                <p:cNvPr id="30" name="Freeform 11">
                  <a:extLst>
                    <a:ext uri="{FF2B5EF4-FFF2-40B4-BE49-F238E27FC236}">
                      <a16:creationId xmlns:a16="http://schemas.microsoft.com/office/drawing/2014/main" id="{E50C3B80-DC8A-4375-93F7-BBA2445BE12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5818188" y="3740150"/>
                  <a:ext cx="363537" cy="481013"/>
                </a:xfrm>
                <a:custGeom>
                  <a:avLst/>
                  <a:gdLst>
                    <a:gd name="T0" fmla="*/ 9234850 w 1008"/>
                    <a:gd name="T1" fmla="*/ 13781708 h 1334"/>
                    <a:gd name="T2" fmla="*/ 45914579 w 1008"/>
                    <a:gd name="T3" fmla="*/ 2340161 h 1334"/>
                    <a:gd name="T4" fmla="*/ 75830644 w 1008"/>
                    <a:gd name="T5" fmla="*/ 0 h 1334"/>
                    <a:gd name="T6" fmla="*/ 86236170 w 1008"/>
                    <a:gd name="T7" fmla="*/ 1170080 h 1334"/>
                    <a:gd name="T8" fmla="*/ 104576034 w 1008"/>
                    <a:gd name="T9" fmla="*/ 5720593 h 1334"/>
                    <a:gd name="T10" fmla="*/ 120704743 w 1008"/>
                    <a:gd name="T11" fmla="*/ 17292309 h 1334"/>
                    <a:gd name="T12" fmla="*/ 126427926 w 1008"/>
                    <a:gd name="T13" fmla="*/ 25223254 h 1334"/>
                    <a:gd name="T14" fmla="*/ 130980073 w 1008"/>
                    <a:gd name="T15" fmla="*/ 43686005 h 1334"/>
                    <a:gd name="T16" fmla="*/ 130980073 w 1008"/>
                    <a:gd name="T17" fmla="*/ 52787030 h 1334"/>
                    <a:gd name="T18" fmla="*/ 130980073 w 1008"/>
                    <a:gd name="T19" fmla="*/ 169932806 h 1334"/>
                    <a:gd name="T20" fmla="*/ 104576034 w 1008"/>
                    <a:gd name="T21" fmla="*/ 169932806 h 1334"/>
                    <a:gd name="T22" fmla="*/ 102234683 w 1008"/>
                    <a:gd name="T23" fmla="*/ 151600586 h 1334"/>
                    <a:gd name="T24" fmla="*/ 81553828 w 1008"/>
                    <a:gd name="T25" fmla="*/ 165382294 h 1334"/>
                    <a:gd name="T26" fmla="*/ 57490780 w 1008"/>
                    <a:gd name="T27" fmla="*/ 172273328 h 1334"/>
                    <a:gd name="T28" fmla="*/ 45914579 w 1008"/>
                    <a:gd name="T29" fmla="*/ 173313239 h 1334"/>
                    <a:gd name="T30" fmla="*/ 28745390 w 1008"/>
                    <a:gd name="T31" fmla="*/ 169932806 h 1334"/>
                    <a:gd name="T32" fmla="*/ 17169189 w 1008"/>
                    <a:gd name="T33" fmla="*/ 164212213 h 1334"/>
                    <a:gd name="T34" fmla="*/ 12616681 w 1008"/>
                    <a:gd name="T35" fmla="*/ 160701612 h 1334"/>
                    <a:gd name="T36" fmla="*/ 5723183 w 1008"/>
                    <a:gd name="T37" fmla="*/ 150430145 h 1334"/>
                    <a:gd name="T38" fmla="*/ 1170676 w 1008"/>
                    <a:gd name="T39" fmla="*/ 138988598 h 1334"/>
                    <a:gd name="T40" fmla="*/ 0 w 1008"/>
                    <a:gd name="T41" fmla="*/ 126247162 h 1334"/>
                    <a:gd name="T42" fmla="*/ 1170676 w 1008"/>
                    <a:gd name="T43" fmla="*/ 113635175 h 1334"/>
                    <a:gd name="T44" fmla="*/ 4552507 w 1008"/>
                    <a:gd name="T45" fmla="*/ 103364069 h 1334"/>
                    <a:gd name="T46" fmla="*/ 19510540 w 1008"/>
                    <a:gd name="T47" fmla="*/ 86071759 h 1334"/>
                    <a:gd name="T48" fmla="*/ 28745390 w 1008"/>
                    <a:gd name="T49" fmla="*/ 80350806 h 1334"/>
                    <a:gd name="T50" fmla="*/ 44743903 w 1008"/>
                    <a:gd name="T51" fmla="*/ 74630213 h 1334"/>
                    <a:gd name="T52" fmla="*/ 80383152 w 1008"/>
                    <a:gd name="T53" fmla="*/ 70079339 h 1334"/>
                    <a:gd name="T54" fmla="*/ 97682176 w 1008"/>
                    <a:gd name="T55" fmla="*/ 70079339 h 1334"/>
                    <a:gd name="T56" fmla="*/ 96511860 w 1008"/>
                    <a:gd name="T57" fmla="*/ 45896357 h 1334"/>
                    <a:gd name="T58" fmla="*/ 93130029 w 1008"/>
                    <a:gd name="T59" fmla="*/ 37965051 h 1334"/>
                    <a:gd name="T60" fmla="*/ 83894818 w 1008"/>
                    <a:gd name="T61" fmla="*/ 28733856 h 1334"/>
                    <a:gd name="T62" fmla="*/ 71278137 w 1008"/>
                    <a:gd name="T63" fmla="*/ 25223254 h 1334"/>
                    <a:gd name="T64" fmla="*/ 56320104 w 1008"/>
                    <a:gd name="T65" fmla="*/ 25223254 h 1334"/>
                    <a:gd name="T66" fmla="*/ 27574714 w 1008"/>
                    <a:gd name="T67" fmla="*/ 29903936 h 1334"/>
                    <a:gd name="T68" fmla="*/ 13787357 w 1008"/>
                    <a:gd name="T69" fmla="*/ 34454810 h 1334"/>
                    <a:gd name="T70" fmla="*/ 51767597 w 1008"/>
                    <a:gd name="T71" fmla="*/ 96473035 h 1334"/>
                    <a:gd name="T72" fmla="*/ 47085255 w 1008"/>
                    <a:gd name="T73" fmla="*/ 98683387 h 1334"/>
                    <a:gd name="T74" fmla="*/ 37850405 w 1008"/>
                    <a:gd name="T75" fmla="*/ 106744501 h 1334"/>
                    <a:gd name="T76" fmla="*/ 35639249 w 1008"/>
                    <a:gd name="T77" fmla="*/ 111425183 h 1334"/>
                    <a:gd name="T78" fmla="*/ 34468573 w 1008"/>
                    <a:gd name="T79" fmla="*/ 126247162 h 1334"/>
                    <a:gd name="T80" fmla="*/ 39021081 w 1008"/>
                    <a:gd name="T81" fmla="*/ 138988598 h 1334"/>
                    <a:gd name="T82" fmla="*/ 44743903 w 1008"/>
                    <a:gd name="T83" fmla="*/ 143539472 h 1334"/>
                    <a:gd name="T84" fmla="*/ 57490780 w 1008"/>
                    <a:gd name="T85" fmla="*/ 148089984 h 1334"/>
                    <a:gd name="T86" fmla="*/ 64384639 w 1008"/>
                    <a:gd name="T87" fmla="*/ 146919904 h 1334"/>
                    <a:gd name="T88" fmla="*/ 82724503 w 1008"/>
                    <a:gd name="T89" fmla="*/ 141198950 h 1334"/>
                    <a:gd name="T90" fmla="*/ 97682176 w 1008"/>
                    <a:gd name="T91" fmla="*/ 130927844 h 1334"/>
                    <a:gd name="T92" fmla="*/ 97682176 w 1008"/>
                    <a:gd name="T93" fmla="*/ 91922522 h 1334"/>
                    <a:gd name="T94" fmla="*/ 74659969 w 1008"/>
                    <a:gd name="T95" fmla="*/ 91922522 h 1334"/>
                    <a:gd name="T96" fmla="*/ 51767597 w 1008"/>
                    <a:gd name="T97" fmla="*/ 96473035 h 1334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0" t="0" r="r" b="b"/>
                  <a:pathLst>
                    <a:path w="1008" h="1334">
                      <a:moveTo>
                        <a:pt x="71" y="106"/>
                      </a:moveTo>
                      <a:lnTo>
                        <a:pt x="71" y="106"/>
                      </a:lnTo>
                      <a:lnTo>
                        <a:pt x="212" y="53"/>
                      </a:lnTo>
                      <a:lnTo>
                        <a:pt x="353" y="18"/>
                      </a:lnTo>
                      <a:lnTo>
                        <a:pt x="504" y="0"/>
                      </a:lnTo>
                      <a:lnTo>
                        <a:pt x="583" y="0"/>
                      </a:lnTo>
                      <a:lnTo>
                        <a:pt x="663" y="9"/>
                      </a:lnTo>
                      <a:lnTo>
                        <a:pt x="733" y="18"/>
                      </a:lnTo>
                      <a:lnTo>
                        <a:pt x="804" y="44"/>
                      </a:lnTo>
                      <a:lnTo>
                        <a:pt x="875" y="80"/>
                      </a:lnTo>
                      <a:lnTo>
                        <a:pt x="928" y="133"/>
                      </a:lnTo>
                      <a:lnTo>
                        <a:pt x="972" y="194"/>
                      </a:lnTo>
                      <a:lnTo>
                        <a:pt x="998" y="265"/>
                      </a:lnTo>
                      <a:lnTo>
                        <a:pt x="1007" y="336"/>
                      </a:lnTo>
                      <a:lnTo>
                        <a:pt x="1007" y="406"/>
                      </a:lnTo>
                      <a:lnTo>
                        <a:pt x="1007" y="1307"/>
                      </a:lnTo>
                      <a:lnTo>
                        <a:pt x="804" y="1307"/>
                      </a:lnTo>
                      <a:lnTo>
                        <a:pt x="786" y="1166"/>
                      </a:lnTo>
                      <a:lnTo>
                        <a:pt x="707" y="1227"/>
                      </a:lnTo>
                      <a:lnTo>
                        <a:pt x="627" y="1272"/>
                      </a:lnTo>
                      <a:lnTo>
                        <a:pt x="539" y="1307"/>
                      </a:lnTo>
                      <a:lnTo>
                        <a:pt x="442" y="1325"/>
                      </a:lnTo>
                      <a:lnTo>
                        <a:pt x="353" y="1333"/>
                      </a:lnTo>
                      <a:lnTo>
                        <a:pt x="265" y="1316"/>
                      </a:lnTo>
                      <a:lnTo>
                        <a:pt x="221" y="1307"/>
                      </a:lnTo>
                      <a:lnTo>
                        <a:pt x="177" y="1289"/>
                      </a:lnTo>
                      <a:lnTo>
                        <a:pt x="132" y="1263"/>
                      </a:lnTo>
                      <a:lnTo>
                        <a:pt x="97" y="1236"/>
                      </a:lnTo>
                      <a:lnTo>
                        <a:pt x="71" y="1201"/>
                      </a:lnTo>
                      <a:lnTo>
                        <a:pt x="44" y="1157"/>
                      </a:lnTo>
                      <a:lnTo>
                        <a:pt x="18" y="1121"/>
                      </a:lnTo>
                      <a:lnTo>
                        <a:pt x="9" y="1069"/>
                      </a:lnTo>
                      <a:lnTo>
                        <a:pt x="0" y="1024"/>
                      </a:lnTo>
                      <a:lnTo>
                        <a:pt x="0" y="971"/>
                      </a:lnTo>
                      <a:lnTo>
                        <a:pt x="9" y="874"/>
                      </a:lnTo>
                      <a:lnTo>
                        <a:pt x="18" y="839"/>
                      </a:lnTo>
                      <a:lnTo>
                        <a:pt x="35" y="795"/>
                      </a:lnTo>
                      <a:lnTo>
                        <a:pt x="88" y="724"/>
                      </a:lnTo>
                      <a:lnTo>
                        <a:pt x="150" y="662"/>
                      </a:lnTo>
                      <a:lnTo>
                        <a:pt x="221" y="618"/>
                      </a:lnTo>
                      <a:lnTo>
                        <a:pt x="283" y="592"/>
                      </a:lnTo>
                      <a:lnTo>
                        <a:pt x="344" y="574"/>
                      </a:lnTo>
                      <a:lnTo>
                        <a:pt x="477" y="548"/>
                      </a:lnTo>
                      <a:lnTo>
                        <a:pt x="618" y="539"/>
                      </a:lnTo>
                      <a:lnTo>
                        <a:pt x="751" y="539"/>
                      </a:lnTo>
                      <a:lnTo>
                        <a:pt x="751" y="415"/>
                      </a:lnTo>
                      <a:lnTo>
                        <a:pt x="742" y="353"/>
                      </a:lnTo>
                      <a:lnTo>
                        <a:pt x="716" y="292"/>
                      </a:lnTo>
                      <a:lnTo>
                        <a:pt x="689" y="247"/>
                      </a:lnTo>
                      <a:lnTo>
                        <a:pt x="645" y="221"/>
                      </a:lnTo>
                      <a:lnTo>
                        <a:pt x="601" y="203"/>
                      </a:lnTo>
                      <a:lnTo>
                        <a:pt x="548" y="194"/>
                      </a:lnTo>
                      <a:lnTo>
                        <a:pt x="433" y="194"/>
                      </a:lnTo>
                      <a:lnTo>
                        <a:pt x="327" y="203"/>
                      </a:lnTo>
                      <a:lnTo>
                        <a:pt x="212" y="230"/>
                      </a:lnTo>
                      <a:lnTo>
                        <a:pt x="106" y="265"/>
                      </a:lnTo>
                      <a:lnTo>
                        <a:pt x="71" y="106"/>
                      </a:lnTo>
                      <a:close/>
                      <a:moveTo>
                        <a:pt x="398" y="742"/>
                      </a:moveTo>
                      <a:lnTo>
                        <a:pt x="398" y="742"/>
                      </a:lnTo>
                      <a:lnTo>
                        <a:pt x="362" y="759"/>
                      </a:lnTo>
                      <a:lnTo>
                        <a:pt x="327" y="786"/>
                      </a:lnTo>
                      <a:lnTo>
                        <a:pt x="291" y="821"/>
                      </a:lnTo>
                      <a:lnTo>
                        <a:pt x="274" y="857"/>
                      </a:lnTo>
                      <a:lnTo>
                        <a:pt x="265" y="918"/>
                      </a:lnTo>
                      <a:lnTo>
                        <a:pt x="265" y="971"/>
                      </a:lnTo>
                      <a:lnTo>
                        <a:pt x="274" y="1024"/>
                      </a:lnTo>
                      <a:lnTo>
                        <a:pt x="300" y="1069"/>
                      </a:lnTo>
                      <a:lnTo>
                        <a:pt x="344" y="1104"/>
                      </a:lnTo>
                      <a:lnTo>
                        <a:pt x="389" y="1130"/>
                      </a:lnTo>
                      <a:lnTo>
                        <a:pt x="442" y="1139"/>
                      </a:lnTo>
                      <a:lnTo>
                        <a:pt x="495" y="1130"/>
                      </a:lnTo>
                      <a:lnTo>
                        <a:pt x="565" y="1121"/>
                      </a:lnTo>
                      <a:lnTo>
                        <a:pt x="636" y="1086"/>
                      </a:lnTo>
                      <a:lnTo>
                        <a:pt x="698" y="1051"/>
                      </a:lnTo>
                      <a:lnTo>
                        <a:pt x="751" y="1007"/>
                      </a:lnTo>
                      <a:lnTo>
                        <a:pt x="751" y="707"/>
                      </a:lnTo>
                      <a:lnTo>
                        <a:pt x="574" y="707"/>
                      </a:lnTo>
                      <a:lnTo>
                        <a:pt x="486" y="715"/>
                      </a:lnTo>
                      <a:lnTo>
                        <a:pt x="398" y="742"/>
                      </a:lnTo>
                      <a:close/>
                    </a:path>
                  </a:pathLst>
                </a:custGeom>
                <a:solidFill>
                  <a:srgbClr val="E11F2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 sz="1050" dirty="0"/>
                </a:p>
              </p:txBody>
            </p:sp>
            <p:sp>
              <p:nvSpPr>
                <p:cNvPr id="31" name="Freeform 12">
                  <a:extLst>
                    <a:ext uri="{FF2B5EF4-FFF2-40B4-BE49-F238E27FC236}">
                      <a16:creationId xmlns:a16="http://schemas.microsoft.com/office/drawing/2014/main" id="{AC44CB66-21AC-445C-8F5E-46372C9BCF3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5376863" y="3746500"/>
                  <a:ext cx="400050" cy="465138"/>
                </a:xfrm>
                <a:custGeom>
                  <a:avLst/>
                  <a:gdLst>
                    <a:gd name="T0" fmla="*/ 0 w 1113"/>
                    <a:gd name="T1" fmla="*/ 0 h 1290"/>
                    <a:gd name="T2" fmla="*/ 0 w 1113"/>
                    <a:gd name="T3" fmla="*/ 0 h 1290"/>
                    <a:gd name="T4" fmla="*/ 36303190 w 1113"/>
                    <a:gd name="T5" fmla="*/ 0 h 1290"/>
                    <a:gd name="T6" fmla="*/ 36303190 w 1113"/>
                    <a:gd name="T7" fmla="*/ 0 h 1290"/>
                    <a:gd name="T8" fmla="*/ 58007609 w 1113"/>
                    <a:gd name="T9" fmla="*/ 69946659 h 1290"/>
                    <a:gd name="T10" fmla="*/ 58007609 w 1113"/>
                    <a:gd name="T11" fmla="*/ 69946659 h 1290"/>
                    <a:gd name="T12" fmla="*/ 64854826 w 1113"/>
                    <a:gd name="T13" fmla="*/ 91788674 h 1290"/>
                    <a:gd name="T14" fmla="*/ 70539275 w 1113"/>
                    <a:gd name="T15" fmla="*/ 113630689 h 1290"/>
                    <a:gd name="T16" fmla="*/ 70539275 w 1113"/>
                    <a:gd name="T17" fmla="*/ 113630689 h 1290"/>
                    <a:gd name="T18" fmla="*/ 75190350 w 1113"/>
                    <a:gd name="T19" fmla="*/ 133132592 h 1290"/>
                    <a:gd name="T20" fmla="*/ 75190350 w 1113"/>
                    <a:gd name="T21" fmla="*/ 133132592 h 1290"/>
                    <a:gd name="T22" fmla="*/ 85396477 w 1113"/>
                    <a:gd name="T23" fmla="*/ 101019680 h 1290"/>
                    <a:gd name="T24" fmla="*/ 94569232 w 1113"/>
                    <a:gd name="T25" fmla="*/ 67736352 h 1290"/>
                    <a:gd name="T26" fmla="*/ 102579218 w 1113"/>
                    <a:gd name="T27" fmla="*/ 34453385 h 1290"/>
                    <a:gd name="T28" fmla="*/ 108263666 w 1113"/>
                    <a:gd name="T29" fmla="*/ 0 h 1290"/>
                    <a:gd name="T30" fmla="*/ 108263666 w 1113"/>
                    <a:gd name="T31" fmla="*/ 0 h 1290"/>
                    <a:gd name="T32" fmla="*/ 143662520 w 1113"/>
                    <a:gd name="T33" fmla="*/ 0 h 1290"/>
                    <a:gd name="T34" fmla="*/ 143662520 w 1113"/>
                    <a:gd name="T35" fmla="*/ 0 h 1290"/>
                    <a:gd name="T36" fmla="*/ 134489765 w 1113"/>
                    <a:gd name="T37" fmla="*/ 43554224 h 1290"/>
                    <a:gd name="T38" fmla="*/ 123120869 w 1113"/>
                    <a:gd name="T39" fmla="*/ 86068198 h 1290"/>
                    <a:gd name="T40" fmla="*/ 117436061 w 1113"/>
                    <a:gd name="T41" fmla="*/ 106740157 h 1290"/>
                    <a:gd name="T42" fmla="*/ 109426435 w 1113"/>
                    <a:gd name="T43" fmla="*/ 127412115 h 1290"/>
                    <a:gd name="T44" fmla="*/ 101416449 w 1113"/>
                    <a:gd name="T45" fmla="*/ 146913657 h 1290"/>
                    <a:gd name="T46" fmla="*/ 92243694 w 1113"/>
                    <a:gd name="T47" fmla="*/ 167585616 h 1290"/>
                    <a:gd name="T48" fmla="*/ 92243694 w 1113"/>
                    <a:gd name="T49" fmla="*/ 167585616 h 1290"/>
                    <a:gd name="T50" fmla="*/ 49997624 w 1113"/>
                    <a:gd name="T51" fmla="*/ 167585616 h 1290"/>
                    <a:gd name="T52" fmla="*/ 49997624 w 1113"/>
                    <a:gd name="T53" fmla="*/ 167585616 h 1290"/>
                    <a:gd name="T54" fmla="*/ 0 w 1113"/>
                    <a:gd name="T55" fmla="*/ 0 h 1290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</a:gdLst>
                  <a:ahLst/>
                  <a:cxnLst>
                    <a:cxn ang="T56">
                      <a:pos x="T0" y="T1"/>
                    </a:cxn>
                    <a:cxn ang="T57">
                      <a:pos x="T2" y="T3"/>
                    </a:cxn>
                    <a:cxn ang="T58">
                      <a:pos x="T4" y="T5"/>
                    </a:cxn>
                    <a:cxn ang="T59">
                      <a:pos x="T6" y="T7"/>
                    </a:cxn>
                    <a:cxn ang="T60">
                      <a:pos x="T8" y="T9"/>
                    </a:cxn>
                    <a:cxn ang="T61">
                      <a:pos x="T10" y="T11"/>
                    </a:cxn>
                    <a:cxn ang="T62">
                      <a:pos x="T12" y="T13"/>
                    </a:cxn>
                    <a:cxn ang="T63">
                      <a:pos x="T14" y="T15"/>
                    </a:cxn>
                    <a:cxn ang="T64">
                      <a:pos x="T16" y="T17"/>
                    </a:cxn>
                    <a:cxn ang="T65">
                      <a:pos x="T18" y="T19"/>
                    </a:cxn>
                    <a:cxn ang="T66">
                      <a:pos x="T20" y="T21"/>
                    </a:cxn>
                    <a:cxn ang="T67">
                      <a:pos x="T22" y="T23"/>
                    </a:cxn>
                    <a:cxn ang="T68">
                      <a:pos x="T24" y="T25"/>
                    </a:cxn>
                    <a:cxn ang="T69">
                      <a:pos x="T26" y="T27"/>
                    </a:cxn>
                    <a:cxn ang="T70">
                      <a:pos x="T28" y="T29"/>
                    </a:cxn>
                    <a:cxn ang="T71">
                      <a:pos x="T30" y="T31"/>
                    </a:cxn>
                    <a:cxn ang="T72">
                      <a:pos x="T32" y="T33"/>
                    </a:cxn>
                    <a:cxn ang="T73">
                      <a:pos x="T34" y="T35"/>
                    </a:cxn>
                    <a:cxn ang="T74">
                      <a:pos x="T36" y="T37"/>
                    </a:cxn>
                    <a:cxn ang="T75">
                      <a:pos x="T38" y="T39"/>
                    </a:cxn>
                    <a:cxn ang="T76">
                      <a:pos x="T40" y="T41"/>
                    </a:cxn>
                    <a:cxn ang="T77">
                      <a:pos x="T42" y="T43"/>
                    </a:cxn>
                    <a:cxn ang="T78">
                      <a:pos x="T44" y="T45"/>
                    </a:cxn>
                    <a:cxn ang="T79">
                      <a:pos x="T46" y="T47"/>
                    </a:cxn>
                    <a:cxn ang="T80">
                      <a:pos x="T48" y="T49"/>
                    </a:cxn>
                    <a:cxn ang="T81">
                      <a:pos x="T50" y="T51"/>
                    </a:cxn>
                    <a:cxn ang="T82">
                      <a:pos x="T52" y="T53"/>
                    </a:cxn>
                    <a:cxn ang="T83">
                      <a:pos x="T54" y="T55"/>
                    </a:cxn>
                  </a:cxnLst>
                  <a:rect l="0" t="0" r="r" b="b"/>
                  <a:pathLst>
                    <a:path w="1113" h="129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281" y="0"/>
                      </a:lnTo>
                      <a:lnTo>
                        <a:pt x="449" y="538"/>
                      </a:lnTo>
                      <a:lnTo>
                        <a:pt x="502" y="706"/>
                      </a:lnTo>
                      <a:lnTo>
                        <a:pt x="546" y="874"/>
                      </a:lnTo>
                      <a:lnTo>
                        <a:pt x="582" y="1024"/>
                      </a:lnTo>
                      <a:lnTo>
                        <a:pt x="661" y="777"/>
                      </a:lnTo>
                      <a:lnTo>
                        <a:pt x="732" y="521"/>
                      </a:lnTo>
                      <a:lnTo>
                        <a:pt x="794" y="265"/>
                      </a:lnTo>
                      <a:lnTo>
                        <a:pt x="838" y="0"/>
                      </a:lnTo>
                      <a:lnTo>
                        <a:pt x="1112" y="0"/>
                      </a:lnTo>
                      <a:lnTo>
                        <a:pt x="1041" y="335"/>
                      </a:lnTo>
                      <a:lnTo>
                        <a:pt x="953" y="662"/>
                      </a:lnTo>
                      <a:lnTo>
                        <a:pt x="909" y="821"/>
                      </a:lnTo>
                      <a:lnTo>
                        <a:pt x="847" y="980"/>
                      </a:lnTo>
                      <a:lnTo>
                        <a:pt x="785" y="1130"/>
                      </a:lnTo>
                      <a:lnTo>
                        <a:pt x="714" y="1289"/>
                      </a:lnTo>
                      <a:lnTo>
                        <a:pt x="387" y="1289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E11F2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 sz="1050" dirty="0"/>
                </a:p>
              </p:txBody>
            </p:sp>
            <p:sp>
              <p:nvSpPr>
                <p:cNvPr id="32" name="Freeform 13">
                  <a:extLst>
                    <a:ext uri="{FF2B5EF4-FFF2-40B4-BE49-F238E27FC236}">
                      <a16:creationId xmlns:a16="http://schemas.microsoft.com/office/drawing/2014/main" id="{211ED85E-4318-43BA-B2C6-57C5B6A246E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6191250" y="3735388"/>
                  <a:ext cx="28575" cy="41275"/>
                </a:xfrm>
                <a:custGeom>
                  <a:avLst/>
                  <a:gdLst>
                    <a:gd name="T0" fmla="*/ 4465558 w 80"/>
                    <a:gd name="T1" fmla="*/ 2190087 h 115"/>
                    <a:gd name="T2" fmla="*/ 0 w 80"/>
                    <a:gd name="T3" fmla="*/ 2190087 h 115"/>
                    <a:gd name="T4" fmla="*/ 0 w 80"/>
                    <a:gd name="T5" fmla="*/ 0 h 115"/>
                    <a:gd name="T6" fmla="*/ 10079117 w 80"/>
                    <a:gd name="T7" fmla="*/ 0 h 115"/>
                    <a:gd name="T8" fmla="*/ 10079117 w 80"/>
                    <a:gd name="T9" fmla="*/ 2190087 h 115"/>
                    <a:gd name="T10" fmla="*/ 5613559 w 80"/>
                    <a:gd name="T11" fmla="*/ 2190087 h 115"/>
                    <a:gd name="T12" fmla="*/ 5613559 w 80"/>
                    <a:gd name="T13" fmla="*/ 14685286 h 115"/>
                    <a:gd name="T14" fmla="*/ 4465558 w 80"/>
                    <a:gd name="T15" fmla="*/ 14685286 h 115"/>
                    <a:gd name="T16" fmla="*/ 4465558 w 80"/>
                    <a:gd name="T17" fmla="*/ 2190087 h 11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80" h="115">
                      <a:moveTo>
                        <a:pt x="35" y="17"/>
                      </a:moveTo>
                      <a:lnTo>
                        <a:pt x="0" y="17"/>
                      </a:lnTo>
                      <a:lnTo>
                        <a:pt x="0" y="0"/>
                      </a:lnTo>
                      <a:lnTo>
                        <a:pt x="79" y="0"/>
                      </a:lnTo>
                      <a:lnTo>
                        <a:pt x="79" y="17"/>
                      </a:lnTo>
                      <a:lnTo>
                        <a:pt x="44" y="17"/>
                      </a:lnTo>
                      <a:lnTo>
                        <a:pt x="44" y="114"/>
                      </a:lnTo>
                      <a:lnTo>
                        <a:pt x="35" y="114"/>
                      </a:lnTo>
                      <a:lnTo>
                        <a:pt x="35" y="17"/>
                      </a:lnTo>
                    </a:path>
                  </a:pathLst>
                </a:custGeom>
                <a:solidFill>
                  <a:srgbClr val="E11F2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 sz="1050" dirty="0"/>
                </a:p>
              </p:txBody>
            </p:sp>
            <p:sp>
              <p:nvSpPr>
                <p:cNvPr id="33" name="Freeform 14">
                  <a:extLst>
                    <a:ext uri="{FF2B5EF4-FFF2-40B4-BE49-F238E27FC236}">
                      <a16:creationId xmlns:a16="http://schemas.microsoft.com/office/drawing/2014/main" id="{FC5FFD33-8955-4EF5-BE3E-30357443812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6223000" y="3735388"/>
                  <a:ext cx="41275" cy="41275"/>
                </a:xfrm>
                <a:custGeom>
                  <a:avLst/>
                  <a:gdLst>
                    <a:gd name="T0" fmla="*/ 12280736 w 116"/>
                    <a:gd name="T1" fmla="*/ 7858042 h 115"/>
                    <a:gd name="T2" fmla="*/ 12280736 w 116"/>
                    <a:gd name="T3" fmla="*/ 7858042 h 115"/>
                    <a:gd name="T4" fmla="*/ 12280736 w 116"/>
                    <a:gd name="T5" fmla="*/ 2190087 h 115"/>
                    <a:gd name="T6" fmla="*/ 12280736 w 116"/>
                    <a:gd name="T7" fmla="*/ 2190087 h 115"/>
                    <a:gd name="T8" fmla="*/ 12280736 w 116"/>
                    <a:gd name="T9" fmla="*/ 2190087 h 115"/>
                    <a:gd name="T10" fmla="*/ 10128743 w 116"/>
                    <a:gd name="T11" fmla="*/ 7858042 h 115"/>
                    <a:gd name="T12" fmla="*/ 7849722 w 116"/>
                    <a:gd name="T13" fmla="*/ 14685286 h 115"/>
                    <a:gd name="T14" fmla="*/ 6710034 w 116"/>
                    <a:gd name="T15" fmla="*/ 14685286 h 115"/>
                    <a:gd name="T16" fmla="*/ 4431369 w 116"/>
                    <a:gd name="T17" fmla="*/ 7858042 h 115"/>
                    <a:gd name="T18" fmla="*/ 4431369 w 116"/>
                    <a:gd name="T19" fmla="*/ 7858042 h 115"/>
                    <a:gd name="T20" fmla="*/ 2279020 w 116"/>
                    <a:gd name="T21" fmla="*/ 2190087 h 115"/>
                    <a:gd name="T22" fmla="*/ 2279020 w 116"/>
                    <a:gd name="T23" fmla="*/ 2190087 h 115"/>
                    <a:gd name="T24" fmla="*/ 2279020 w 116"/>
                    <a:gd name="T25" fmla="*/ 2190087 h 115"/>
                    <a:gd name="T26" fmla="*/ 2279020 w 116"/>
                    <a:gd name="T27" fmla="*/ 7858042 h 115"/>
                    <a:gd name="T28" fmla="*/ 2279020 w 116"/>
                    <a:gd name="T29" fmla="*/ 14685286 h 115"/>
                    <a:gd name="T30" fmla="*/ 0 w 116"/>
                    <a:gd name="T31" fmla="*/ 14685286 h 115"/>
                    <a:gd name="T32" fmla="*/ 1139332 w 116"/>
                    <a:gd name="T33" fmla="*/ 0 h 115"/>
                    <a:gd name="T34" fmla="*/ 3418353 w 116"/>
                    <a:gd name="T35" fmla="*/ 0 h 115"/>
                    <a:gd name="T36" fmla="*/ 5570702 w 116"/>
                    <a:gd name="T37" fmla="*/ 6827244 h 115"/>
                    <a:gd name="T38" fmla="*/ 5570702 w 116"/>
                    <a:gd name="T39" fmla="*/ 6827244 h 115"/>
                    <a:gd name="T40" fmla="*/ 6710034 w 116"/>
                    <a:gd name="T41" fmla="*/ 12495558 h 115"/>
                    <a:gd name="T42" fmla="*/ 6710034 w 116"/>
                    <a:gd name="T43" fmla="*/ 12495558 h 115"/>
                    <a:gd name="T44" fmla="*/ 6710034 w 116"/>
                    <a:gd name="T45" fmla="*/ 12495558 h 115"/>
                    <a:gd name="T46" fmla="*/ 8989055 w 116"/>
                    <a:gd name="T47" fmla="*/ 6827244 h 115"/>
                    <a:gd name="T48" fmla="*/ 11141403 w 116"/>
                    <a:gd name="T49" fmla="*/ 0 h 115"/>
                    <a:gd name="T50" fmla="*/ 13420424 w 116"/>
                    <a:gd name="T51" fmla="*/ 0 h 115"/>
                    <a:gd name="T52" fmla="*/ 14559756 w 116"/>
                    <a:gd name="T53" fmla="*/ 14685286 h 115"/>
                    <a:gd name="T54" fmla="*/ 12280736 w 116"/>
                    <a:gd name="T55" fmla="*/ 14685286 h 115"/>
                    <a:gd name="T56" fmla="*/ 12280736 w 116"/>
                    <a:gd name="T57" fmla="*/ 7858042 h 115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</a:gdLst>
                  <a:ahLst/>
                  <a:cxnLst>
                    <a:cxn ang="T58">
                      <a:pos x="T0" y="T1"/>
                    </a:cxn>
                    <a:cxn ang="T59">
                      <a:pos x="T2" y="T3"/>
                    </a:cxn>
                    <a:cxn ang="T60">
                      <a:pos x="T4" y="T5"/>
                    </a:cxn>
                    <a:cxn ang="T61">
                      <a:pos x="T6" y="T7"/>
                    </a:cxn>
                    <a:cxn ang="T62">
                      <a:pos x="T8" y="T9"/>
                    </a:cxn>
                    <a:cxn ang="T63">
                      <a:pos x="T10" y="T11"/>
                    </a:cxn>
                    <a:cxn ang="T64">
                      <a:pos x="T12" y="T13"/>
                    </a:cxn>
                    <a:cxn ang="T65">
                      <a:pos x="T14" y="T15"/>
                    </a:cxn>
                    <a:cxn ang="T66">
                      <a:pos x="T16" y="T17"/>
                    </a:cxn>
                    <a:cxn ang="T67">
                      <a:pos x="T18" y="T19"/>
                    </a:cxn>
                    <a:cxn ang="T68">
                      <a:pos x="T20" y="T21"/>
                    </a:cxn>
                    <a:cxn ang="T69">
                      <a:pos x="T22" y="T23"/>
                    </a:cxn>
                    <a:cxn ang="T70">
                      <a:pos x="T24" y="T25"/>
                    </a:cxn>
                    <a:cxn ang="T71">
                      <a:pos x="T26" y="T27"/>
                    </a:cxn>
                    <a:cxn ang="T72">
                      <a:pos x="T28" y="T29"/>
                    </a:cxn>
                    <a:cxn ang="T73">
                      <a:pos x="T30" y="T31"/>
                    </a:cxn>
                    <a:cxn ang="T74">
                      <a:pos x="T32" y="T33"/>
                    </a:cxn>
                    <a:cxn ang="T75">
                      <a:pos x="T34" y="T35"/>
                    </a:cxn>
                    <a:cxn ang="T76">
                      <a:pos x="T36" y="T37"/>
                    </a:cxn>
                    <a:cxn ang="T77">
                      <a:pos x="T38" y="T39"/>
                    </a:cxn>
                    <a:cxn ang="T78">
                      <a:pos x="T40" y="T41"/>
                    </a:cxn>
                    <a:cxn ang="T79">
                      <a:pos x="T42" y="T43"/>
                    </a:cxn>
                    <a:cxn ang="T80">
                      <a:pos x="T44" y="T45"/>
                    </a:cxn>
                    <a:cxn ang="T81">
                      <a:pos x="T46" y="T47"/>
                    </a:cxn>
                    <a:cxn ang="T82">
                      <a:pos x="T48" y="T49"/>
                    </a:cxn>
                    <a:cxn ang="T83">
                      <a:pos x="T50" y="T51"/>
                    </a:cxn>
                    <a:cxn ang="T84">
                      <a:pos x="T52" y="T53"/>
                    </a:cxn>
                    <a:cxn ang="T85">
                      <a:pos x="T54" y="T55"/>
                    </a:cxn>
                    <a:cxn ang="T86">
                      <a:pos x="T56" y="T57"/>
                    </a:cxn>
                  </a:cxnLst>
                  <a:rect l="0" t="0" r="r" b="b"/>
                  <a:pathLst>
                    <a:path w="116" h="115">
                      <a:moveTo>
                        <a:pt x="97" y="61"/>
                      </a:moveTo>
                      <a:lnTo>
                        <a:pt x="97" y="61"/>
                      </a:lnTo>
                      <a:lnTo>
                        <a:pt x="97" y="17"/>
                      </a:lnTo>
                      <a:lnTo>
                        <a:pt x="80" y="61"/>
                      </a:lnTo>
                      <a:lnTo>
                        <a:pt x="62" y="114"/>
                      </a:lnTo>
                      <a:lnTo>
                        <a:pt x="53" y="114"/>
                      </a:lnTo>
                      <a:lnTo>
                        <a:pt x="35" y="61"/>
                      </a:lnTo>
                      <a:lnTo>
                        <a:pt x="18" y="17"/>
                      </a:lnTo>
                      <a:lnTo>
                        <a:pt x="18" y="61"/>
                      </a:lnTo>
                      <a:lnTo>
                        <a:pt x="18" y="114"/>
                      </a:lnTo>
                      <a:lnTo>
                        <a:pt x="0" y="114"/>
                      </a:lnTo>
                      <a:lnTo>
                        <a:pt x="9" y="0"/>
                      </a:lnTo>
                      <a:lnTo>
                        <a:pt x="27" y="0"/>
                      </a:lnTo>
                      <a:lnTo>
                        <a:pt x="44" y="53"/>
                      </a:lnTo>
                      <a:lnTo>
                        <a:pt x="53" y="97"/>
                      </a:lnTo>
                      <a:lnTo>
                        <a:pt x="71" y="53"/>
                      </a:lnTo>
                      <a:lnTo>
                        <a:pt x="88" y="0"/>
                      </a:lnTo>
                      <a:lnTo>
                        <a:pt x="106" y="0"/>
                      </a:lnTo>
                      <a:lnTo>
                        <a:pt x="115" y="114"/>
                      </a:lnTo>
                      <a:lnTo>
                        <a:pt x="97" y="114"/>
                      </a:lnTo>
                      <a:lnTo>
                        <a:pt x="97" y="61"/>
                      </a:lnTo>
                    </a:path>
                  </a:pathLst>
                </a:custGeom>
                <a:solidFill>
                  <a:srgbClr val="E11F2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 sz="1050" dirty="0"/>
                </a:p>
              </p:txBody>
            </p:sp>
          </p:grpSp>
          <p:sp>
            <p:nvSpPr>
              <p:cNvPr id="17" name="Rounded Rectangle 14">
                <a:extLst>
                  <a:ext uri="{FF2B5EF4-FFF2-40B4-BE49-F238E27FC236}">
                    <a16:creationId xmlns:a16="http://schemas.microsoft.com/office/drawing/2014/main" id="{1A9B6B4B-9BB3-42D8-8EE7-839216D419F1}"/>
                  </a:ext>
                </a:extLst>
              </p:cNvPr>
              <p:cNvSpPr/>
              <p:nvPr/>
            </p:nvSpPr>
            <p:spPr>
              <a:xfrm>
                <a:off x="6188492" y="3567481"/>
                <a:ext cx="736591" cy="321051"/>
              </a:xfrm>
              <a:prstGeom prst="round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nl-NL" sz="1050" dirty="0"/>
              </a:p>
            </p:txBody>
          </p:sp>
          <p:pic>
            <p:nvPicPr>
              <p:cNvPr id="18" name="Picture 2" descr="Related image">
                <a:extLst>
                  <a:ext uri="{FF2B5EF4-FFF2-40B4-BE49-F238E27FC236}">
                    <a16:creationId xmlns:a16="http://schemas.microsoft.com/office/drawing/2014/main" id="{E69E43AD-E4E6-4577-B4A7-CAC7C5440AA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17473" y="3962163"/>
                <a:ext cx="298314" cy="35178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6F9E222-036E-463D-8237-30C23EFA8D47}"/>
                  </a:ext>
                </a:extLst>
              </p:cNvPr>
              <p:cNvSpPr txBox="1"/>
              <p:nvPr/>
            </p:nvSpPr>
            <p:spPr>
              <a:xfrm>
                <a:off x="6362222" y="3500840"/>
                <a:ext cx="473401" cy="4591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nl-NL" sz="1400" dirty="0"/>
                  <a:t>µ</a:t>
                </a:r>
              </a:p>
            </p:txBody>
          </p:sp>
        </p:grp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F749ECA-FE2D-49B5-9F53-E0804DE6A05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30061"/>
            <a:stretch/>
          </p:blipFill>
          <p:spPr>
            <a:xfrm>
              <a:off x="3889417" y="523217"/>
              <a:ext cx="354048" cy="205192"/>
            </a:xfrm>
            <a:prstGeom prst="rect">
              <a:avLst/>
            </a:prstGeom>
          </p:spPr>
        </p:pic>
      </p:grpSp>
      <p:sp>
        <p:nvSpPr>
          <p:cNvPr id="34" name="Cloud 33">
            <a:extLst>
              <a:ext uri="{FF2B5EF4-FFF2-40B4-BE49-F238E27FC236}">
                <a16:creationId xmlns:a16="http://schemas.microsoft.com/office/drawing/2014/main" id="{7B402324-8D55-445E-8551-1BEAFA3E88FA}"/>
              </a:ext>
            </a:extLst>
          </p:cNvPr>
          <p:cNvSpPr/>
          <p:nvPr/>
        </p:nvSpPr>
        <p:spPr>
          <a:xfrm>
            <a:off x="3556974" y="2836441"/>
            <a:ext cx="856655" cy="428122"/>
          </a:xfrm>
          <a:prstGeom prst="cloud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35" name="Cloud 34">
            <a:extLst>
              <a:ext uri="{FF2B5EF4-FFF2-40B4-BE49-F238E27FC236}">
                <a16:creationId xmlns:a16="http://schemas.microsoft.com/office/drawing/2014/main" id="{706D2CF0-BAC2-4DCA-8BEF-D14B1150A4C1}"/>
              </a:ext>
            </a:extLst>
          </p:cNvPr>
          <p:cNvSpPr/>
          <p:nvPr/>
        </p:nvSpPr>
        <p:spPr>
          <a:xfrm>
            <a:off x="89394" y="1719266"/>
            <a:ext cx="1261208" cy="568712"/>
          </a:xfrm>
          <a:prstGeom prst="cloud">
            <a:avLst/>
          </a:prstGeom>
          <a:solidFill>
            <a:schemeClr val="tx2">
              <a:lumMod val="75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6A598EA1-EA7B-4C92-BE5F-0E27EB07ED8F}"/>
              </a:ext>
            </a:extLst>
          </p:cNvPr>
          <p:cNvGrpSpPr/>
          <p:nvPr/>
        </p:nvGrpSpPr>
        <p:grpSpPr>
          <a:xfrm>
            <a:off x="2143922" y="1827661"/>
            <a:ext cx="421620" cy="399091"/>
            <a:chOff x="2473097" y="3367847"/>
            <a:chExt cx="421620" cy="399091"/>
          </a:xfrm>
        </p:grpSpPr>
        <p:sp>
          <p:nvSpPr>
            <p:cNvPr id="37" name="Cube 36">
              <a:extLst>
                <a:ext uri="{FF2B5EF4-FFF2-40B4-BE49-F238E27FC236}">
                  <a16:creationId xmlns:a16="http://schemas.microsoft.com/office/drawing/2014/main" id="{94882A46-2E91-4F88-9D8C-CA5377AB2D10}"/>
                </a:ext>
              </a:extLst>
            </p:cNvPr>
            <p:cNvSpPr/>
            <p:nvPr/>
          </p:nvSpPr>
          <p:spPr>
            <a:xfrm>
              <a:off x="2506545" y="3367847"/>
              <a:ext cx="388172" cy="362152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600" dirty="0"/>
            </a:p>
          </p:txBody>
        </p:sp>
        <p:sp>
          <p:nvSpPr>
            <p:cNvPr id="38" name="Rounded Rectangle 55">
              <a:extLst>
                <a:ext uri="{FF2B5EF4-FFF2-40B4-BE49-F238E27FC236}">
                  <a16:creationId xmlns:a16="http://schemas.microsoft.com/office/drawing/2014/main" id="{FF7206EE-C9F8-48DE-A879-C0B9F748D22B}"/>
                </a:ext>
              </a:extLst>
            </p:cNvPr>
            <p:cNvSpPr/>
            <p:nvPr/>
          </p:nvSpPr>
          <p:spPr>
            <a:xfrm>
              <a:off x="2613823" y="3487264"/>
              <a:ext cx="186710" cy="94773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l-NL" sz="600" dirty="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73DEC934-0060-4F61-BD59-2F807727354A}"/>
                </a:ext>
              </a:extLst>
            </p:cNvPr>
            <p:cNvSpPr txBox="1"/>
            <p:nvPr/>
          </p:nvSpPr>
          <p:spPr>
            <a:xfrm>
              <a:off x="2657861" y="3467592"/>
              <a:ext cx="213520" cy="1538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sz="400" dirty="0"/>
                <a:t>µ</a:t>
              </a:r>
            </a:p>
          </p:txBody>
        </p: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288A3601-2715-43CF-9C44-EBCE0697D9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30061"/>
            <a:stretch/>
          </p:blipFill>
          <p:spPr>
            <a:xfrm>
              <a:off x="2638624" y="3373246"/>
              <a:ext cx="168680" cy="99818"/>
            </a:xfrm>
            <a:prstGeom prst="rect">
              <a:avLst/>
            </a:prstGeom>
          </p:spPr>
        </p:pic>
        <p:pic>
          <p:nvPicPr>
            <p:cNvPr id="41" name="Picture 2" descr="Image result for fedora logo">
              <a:extLst>
                <a:ext uri="{FF2B5EF4-FFF2-40B4-BE49-F238E27FC236}">
                  <a16:creationId xmlns:a16="http://schemas.microsoft.com/office/drawing/2014/main" id="{87949645-4AC4-49FC-87E0-409A4D9A43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73097" y="3532857"/>
              <a:ext cx="234081" cy="2340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48CE4493-36EC-4B45-9146-D3DF555CC70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484394" y="3447408"/>
              <a:ext cx="169345" cy="159831"/>
            </a:xfrm>
            <a:prstGeom prst="rect">
              <a:avLst/>
            </a:prstGeom>
          </p:spPr>
        </p:pic>
      </p:grpSp>
      <p:pic>
        <p:nvPicPr>
          <p:cNvPr id="43" name="Picture 2" descr="Afbeeldingsresultaat voor internet of things">
            <a:extLst>
              <a:ext uri="{FF2B5EF4-FFF2-40B4-BE49-F238E27FC236}">
                <a16:creationId xmlns:a16="http://schemas.microsoft.com/office/drawing/2014/main" id="{8B040478-4B8D-4689-B75B-9F854BC8B6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398" y="3106086"/>
            <a:ext cx="847496" cy="748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97020B5C-5962-4FEC-B193-969C2527D431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11228" y="1652927"/>
            <a:ext cx="1742869" cy="1073771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CDDC4BAB-33FD-480F-9769-988D6886D0DC}"/>
              </a:ext>
            </a:extLst>
          </p:cNvPr>
          <p:cNvCxnSpPr/>
          <p:nvPr/>
        </p:nvCxnSpPr>
        <p:spPr>
          <a:xfrm>
            <a:off x="952626" y="2287978"/>
            <a:ext cx="397976" cy="274953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7848E049-C46B-4DE6-B4E9-AFDB25A4BFDA}"/>
              </a:ext>
            </a:extLst>
          </p:cNvPr>
          <p:cNvCxnSpPr/>
          <p:nvPr/>
        </p:nvCxnSpPr>
        <p:spPr>
          <a:xfrm>
            <a:off x="2021550" y="2975493"/>
            <a:ext cx="239412" cy="168631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B0913128-1AFE-483C-BC0A-6D09F0B3CBC9}"/>
              </a:ext>
            </a:extLst>
          </p:cNvPr>
          <p:cNvCxnSpPr/>
          <p:nvPr/>
        </p:nvCxnSpPr>
        <p:spPr>
          <a:xfrm flipV="1">
            <a:off x="1971306" y="2257679"/>
            <a:ext cx="242528" cy="193419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685B7B8C-8DE1-42CA-9093-DC3BC4DBF238}"/>
              </a:ext>
            </a:extLst>
          </p:cNvPr>
          <p:cNvCxnSpPr/>
          <p:nvPr/>
        </p:nvCxnSpPr>
        <p:spPr>
          <a:xfrm flipV="1">
            <a:off x="1031152" y="2823477"/>
            <a:ext cx="385726" cy="416862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8257AFB4-6770-45CE-AADE-774886020864}"/>
              </a:ext>
            </a:extLst>
          </p:cNvPr>
          <p:cNvCxnSpPr/>
          <p:nvPr/>
        </p:nvCxnSpPr>
        <p:spPr>
          <a:xfrm flipV="1">
            <a:off x="2021550" y="2242528"/>
            <a:ext cx="1852016" cy="258728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79A1B5BE-AF96-46E3-8D8B-9727B3F2F135}"/>
              </a:ext>
            </a:extLst>
          </p:cNvPr>
          <p:cNvCxnSpPr/>
          <p:nvPr/>
        </p:nvCxnSpPr>
        <p:spPr>
          <a:xfrm>
            <a:off x="2021550" y="2875043"/>
            <a:ext cx="1518067" cy="11914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1" name="AutoShape 2" descr="Image result for odevc yatra logo">
            <a:extLst>
              <a:ext uri="{FF2B5EF4-FFF2-40B4-BE49-F238E27FC236}">
                <a16:creationId xmlns:a16="http://schemas.microsoft.com/office/drawing/2014/main" id="{3FABDE11-2A76-4D87-820B-E622FBF0409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09700" y="211532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NL" dirty="0"/>
          </a:p>
        </p:txBody>
      </p:sp>
      <p:pic>
        <p:nvPicPr>
          <p:cNvPr id="52" name="Picture 2" descr="Image result for logo kafka">
            <a:extLst>
              <a:ext uri="{FF2B5EF4-FFF2-40B4-BE49-F238E27FC236}">
                <a16:creationId xmlns:a16="http://schemas.microsoft.com/office/drawing/2014/main" id="{5EA264F3-9E46-4AE2-8D63-EA315CCFA5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0988" y="2200758"/>
            <a:ext cx="1768488" cy="929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Snagit_SNG860">
            <a:extLst>
              <a:ext uri="{FF2B5EF4-FFF2-40B4-BE49-F238E27FC236}">
                <a16:creationId xmlns:a16="http://schemas.microsoft.com/office/drawing/2014/main" id="{6438C1C8-D0FE-4C0F-BAD7-A49F2C60EE3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06356" y="4296274"/>
            <a:ext cx="610923" cy="5514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29618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Messaging as we </a:t>
            </a:r>
            <a:r>
              <a:rPr lang="nl-NL" dirty="0" err="1"/>
              <a:t>know</a:t>
            </a:r>
            <a:r>
              <a:rPr lang="nl-NL" dirty="0"/>
              <a:t> </a:t>
            </a:r>
            <a:r>
              <a:rPr lang="nl-NL" dirty="0" err="1"/>
              <a:t>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NL" dirty="0"/>
              <a:t>JMS, Oracle Advanced Queuing, IBM MQ, MS MQ, </a:t>
            </a:r>
            <a:r>
              <a:rPr lang="nl-NL" dirty="0" err="1"/>
              <a:t>RabbitMQ</a:t>
            </a:r>
            <a:r>
              <a:rPr lang="nl-NL" dirty="0"/>
              <a:t>, MQTT, XMPP, </a:t>
            </a:r>
            <a:r>
              <a:rPr lang="nl-NL" dirty="0" err="1"/>
              <a:t>WebSockets</a:t>
            </a:r>
            <a:r>
              <a:rPr lang="nl-NL" dirty="0"/>
              <a:t>, Apache </a:t>
            </a:r>
            <a:r>
              <a:rPr lang="nl-NL" dirty="0" err="1"/>
              <a:t>ActiveMQ</a:t>
            </a:r>
            <a:r>
              <a:rPr lang="nl-NL" dirty="0"/>
              <a:t>, AMQP , …</a:t>
            </a:r>
          </a:p>
          <a:p>
            <a:r>
              <a:rPr lang="nl-NL" dirty="0" err="1"/>
              <a:t>Challenges</a:t>
            </a:r>
            <a:endParaRPr lang="nl-NL" dirty="0"/>
          </a:p>
          <a:p>
            <a:pPr lvl="1"/>
            <a:r>
              <a:rPr lang="nl-NL" dirty="0" err="1"/>
              <a:t>Costs</a:t>
            </a:r>
            <a:endParaRPr lang="nl-NL" dirty="0"/>
          </a:p>
          <a:p>
            <a:pPr lvl="1"/>
            <a:r>
              <a:rPr lang="nl-NL" dirty="0" err="1"/>
              <a:t>Scalability</a:t>
            </a:r>
            <a:r>
              <a:rPr lang="nl-NL" dirty="0"/>
              <a:t> (</a:t>
            </a:r>
            <a:r>
              <a:rPr lang="nl-NL" dirty="0" err="1"/>
              <a:t>size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speed)</a:t>
            </a:r>
          </a:p>
          <a:p>
            <a:pPr lvl="1"/>
            <a:r>
              <a:rPr lang="nl-NL" dirty="0"/>
              <a:t>(</a:t>
            </a:r>
            <a:r>
              <a:rPr lang="nl-NL" dirty="0" err="1"/>
              <a:t>lack</a:t>
            </a:r>
            <a:r>
              <a:rPr lang="nl-NL" dirty="0"/>
              <a:t> of) Distribution (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therefore</a:t>
            </a:r>
            <a:r>
              <a:rPr lang="nl-NL" dirty="0"/>
              <a:t> availability)</a:t>
            </a:r>
          </a:p>
          <a:p>
            <a:pPr lvl="1"/>
            <a:r>
              <a:rPr lang="nl-NL" dirty="0" err="1"/>
              <a:t>Complexity</a:t>
            </a:r>
            <a:r>
              <a:rPr lang="nl-NL" dirty="0"/>
              <a:t> of </a:t>
            </a:r>
            <a:r>
              <a:rPr lang="nl-NL" dirty="0" err="1"/>
              <a:t>infrastructure</a:t>
            </a:r>
            <a:endParaRPr lang="nl-NL" dirty="0"/>
          </a:p>
          <a:p>
            <a:pPr lvl="1"/>
            <a:r>
              <a:rPr lang="nl-NL" dirty="0"/>
              <a:t>Message delivery </a:t>
            </a:r>
            <a:r>
              <a:rPr lang="nl-NL" dirty="0" err="1"/>
              <a:t>guarantees</a:t>
            </a:r>
            <a:endParaRPr lang="nl-NL" dirty="0"/>
          </a:p>
          <a:p>
            <a:pPr lvl="1"/>
            <a:r>
              <a:rPr lang="nl-NL" dirty="0" err="1"/>
              <a:t>Lack</a:t>
            </a:r>
            <a:r>
              <a:rPr lang="nl-NL" dirty="0"/>
              <a:t> of </a:t>
            </a:r>
            <a:r>
              <a:rPr lang="nl-NL" dirty="0" err="1"/>
              <a:t>technology</a:t>
            </a:r>
            <a:r>
              <a:rPr lang="nl-NL" dirty="0"/>
              <a:t> </a:t>
            </a:r>
            <a:r>
              <a:rPr lang="nl-NL" dirty="0" err="1"/>
              <a:t>openness</a:t>
            </a:r>
            <a:endParaRPr lang="nl-NL" dirty="0"/>
          </a:p>
          <a:p>
            <a:pPr lvl="1"/>
            <a:r>
              <a:rPr lang="nl-NL" dirty="0"/>
              <a:t>Deal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temporarily</a:t>
            </a:r>
            <a:r>
              <a:rPr lang="nl-NL" dirty="0"/>
              <a:t> offline </a:t>
            </a:r>
            <a:r>
              <a:rPr lang="nl-NL" dirty="0" err="1"/>
              <a:t>consumers</a:t>
            </a:r>
            <a:endParaRPr lang="nl-NL" dirty="0"/>
          </a:p>
          <a:p>
            <a:pPr lvl="1"/>
            <a:r>
              <a:rPr lang="nl-NL" dirty="0" err="1"/>
              <a:t>Retain</a:t>
            </a:r>
            <a:r>
              <a:rPr lang="nl-NL" dirty="0"/>
              <a:t> </a:t>
            </a:r>
            <a:r>
              <a:rPr lang="nl-NL" dirty="0" err="1"/>
              <a:t>history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2056C2-5FDC-4893-A6BB-B9236DCC14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Online Meetup Introducing Apache Kafka - Part One of Three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7553417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Introducing</a:t>
            </a:r>
            <a:r>
              <a:rPr lang="nl-NL" dirty="0"/>
              <a:t> Apache </a:t>
            </a:r>
            <a:r>
              <a:rPr lang="nl-NL" dirty="0" err="1"/>
              <a:t>Kafka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NL" dirty="0"/>
              <a:t>..- 2010 – </a:t>
            </a:r>
            <a:r>
              <a:rPr lang="nl-NL" dirty="0" err="1"/>
              <a:t>creation</a:t>
            </a:r>
            <a:r>
              <a:rPr lang="nl-NL" dirty="0"/>
              <a:t> at </a:t>
            </a:r>
            <a:r>
              <a:rPr lang="nl-NL" dirty="0" err="1"/>
              <a:t>Linkedin</a:t>
            </a:r>
            <a:endParaRPr lang="nl-NL" dirty="0"/>
          </a:p>
          <a:p>
            <a:r>
              <a:rPr lang="nl-NL" dirty="0"/>
              <a:t>Message Bus | Event Broker </a:t>
            </a:r>
          </a:p>
          <a:p>
            <a:r>
              <a:rPr lang="nl-NL" dirty="0"/>
              <a:t>High volume, low </a:t>
            </a:r>
            <a:r>
              <a:rPr lang="nl-NL" dirty="0" err="1"/>
              <a:t>latency</a:t>
            </a:r>
            <a:r>
              <a:rPr lang="nl-NL" dirty="0"/>
              <a:t>, </a:t>
            </a:r>
            <a:r>
              <a:rPr lang="nl-NL" dirty="0" err="1"/>
              <a:t>highly</a:t>
            </a:r>
            <a:r>
              <a:rPr lang="nl-NL" dirty="0"/>
              <a:t> </a:t>
            </a:r>
            <a:r>
              <a:rPr lang="nl-NL" dirty="0" err="1"/>
              <a:t>reliable</a:t>
            </a:r>
            <a:r>
              <a:rPr lang="nl-NL" dirty="0"/>
              <a:t>, cross </a:t>
            </a:r>
            <a:r>
              <a:rPr lang="nl-NL" dirty="0" err="1"/>
              <a:t>technology</a:t>
            </a:r>
            <a:endParaRPr lang="nl-NL" dirty="0"/>
          </a:p>
          <a:p>
            <a:pPr lvl="1"/>
            <a:r>
              <a:rPr lang="nl-NL" dirty="0" err="1"/>
              <a:t>Scalable</a:t>
            </a:r>
            <a:r>
              <a:rPr lang="nl-NL" dirty="0"/>
              <a:t>, </a:t>
            </a:r>
            <a:r>
              <a:rPr lang="nl-NL" dirty="0" err="1"/>
              <a:t>distributed</a:t>
            </a:r>
            <a:r>
              <a:rPr lang="nl-NL" dirty="0"/>
              <a:t>, </a:t>
            </a:r>
            <a:r>
              <a:rPr lang="nl-NL" dirty="0" err="1"/>
              <a:t>strict</a:t>
            </a:r>
            <a:r>
              <a:rPr lang="nl-NL" dirty="0"/>
              <a:t> </a:t>
            </a:r>
            <a:r>
              <a:rPr lang="nl-NL" dirty="0" err="1"/>
              <a:t>message</a:t>
            </a:r>
            <a:r>
              <a:rPr lang="nl-NL" dirty="0"/>
              <a:t> ordering, ….</a:t>
            </a:r>
          </a:p>
          <a:p>
            <a:r>
              <a:rPr lang="nl-NL" dirty="0"/>
              <a:t>2011/2012 – open source </a:t>
            </a:r>
            <a:r>
              <a:rPr lang="nl-NL" dirty="0" err="1"/>
              <a:t>under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Apache Incubator/ Top Project</a:t>
            </a:r>
          </a:p>
          <a:p>
            <a:r>
              <a:rPr lang="nl-NL" dirty="0" err="1"/>
              <a:t>Kafka</a:t>
            </a:r>
            <a:r>
              <a:rPr lang="nl-NL" dirty="0"/>
              <a:t> is </a:t>
            </a:r>
            <a:r>
              <a:rPr lang="nl-NL" dirty="0" err="1"/>
              <a:t>used</a:t>
            </a:r>
            <a:r>
              <a:rPr lang="nl-NL" dirty="0"/>
              <a:t> </a:t>
            </a:r>
            <a:r>
              <a:rPr lang="nl-NL" dirty="0" err="1"/>
              <a:t>by</a:t>
            </a:r>
            <a:r>
              <a:rPr lang="nl-NL" dirty="0"/>
              <a:t> </a:t>
            </a:r>
            <a:r>
              <a:rPr lang="nl-NL" dirty="0" err="1"/>
              <a:t>many</a:t>
            </a:r>
            <a:r>
              <a:rPr lang="nl-NL" dirty="0"/>
              <a:t> large </a:t>
            </a:r>
            <a:r>
              <a:rPr lang="nl-NL" dirty="0" err="1"/>
              <a:t>corporations</a:t>
            </a:r>
            <a:r>
              <a:rPr lang="nl-NL" dirty="0"/>
              <a:t>:</a:t>
            </a:r>
          </a:p>
          <a:p>
            <a:pPr lvl="1"/>
            <a:r>
              <a:rPr lang="nl-NL" dirty="0" err="1"/>
              <a:t>Walmart</a:t>
            </a:r>
            <a:r>
              <a:rPr lang="nl-NL" dirty="0"/>
              <a:t>, Cisco, </a:t>
            </a:r>
            <a:r>
              <a:rPr lang="nl-NL" dirty="0" err="1"/>
              <a:t>Netflix</a:t>
            </a:r>
            <a:r>
              <a:rPr lang="nl-NL" dirty="0"/>
              <a:t>, PayPal, LinkedIn, eBay, </a:t>
            </a:r>
            <a:r>
              <a:rPr lang="nl-NL" dirty="0" err="1"/>
              <a:t>Spotify</a:t>
            </a:r>
            <a:r>
              <a:rPr lang="nl-NL" dirty="0"/>
              <a:t>, Uber, </a:t>
            </a:r>
            <a:r>
              <a:rPr lang="nl-NL" dirty="0" err="1"/>
              <a:t>Sift</a:t>
            </a:r>
            <a:r>
              <a:rPr lang="nl-NL" dirty="0"/>
              <a:t> </a:t>
            </a:r>
            <a:r>
              <a:rPr lang="nl-NL" dirty="0" err="1"/>
              <a:t>Science</a:t>
            </a:r>
            <a:r>
              <a:rPr lang="nl-NL" dirty="0"/>
              <a:t>, </a:t>
            </a:r>
            <a:r>
              <a:rPr lang="nl-NL" dirty="0" err="1"/>
              <a:t>Zalando</a:t>
            </a:r>
            <a:r>
              <a:rPr lang="nl-NL" dirty="0"/>
              <a:t>, The New York Times, </a:t>
            </a:r>
            <a:r>
              <a:rPr lang="nl-NL" dirty="0" err="1"/>
              <a:t>Airbnb</a:t>
            </a:r>
            <a:r>
              <a:rPr lang="nl-NL" dirty="0"/>
              <a:t>, Coursera, ING Bank,…</a:t>
            </a:r>
          </a:p>
          <a:p>
            <a:pPr lvl="1"/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embraced</a:t>
            </a:r>
            <a:r>
              <a:rPr lang="nl-NL" dirty="0"/>
              <a:t> </a:t>
            </a:r>
            <a:r>
              <a:rPr lang="nl-NL" dirty="0" err="1"/>
              <a:t>by</a:t>
            </a:r>
            <a:r>
              <a:rPr lang="nl-NL" dirty="0"/>
              <a:t> </a:t>
            </a:r>
            <a:r>
              <a:rPr lang="nl-NL" dirty="0" err="1"/>
              <a:t>many</a:t>
            </a:r>
            <a:r>
              <a:rPr lang="nl-NL" dirty="0"/>
              <a:t> software </a:t>
            </a:r>
            <a:r>
              <a:rPr lang="nl-NL" dirty="0" err="1"/>
              <a:t>vendors</a:t>
            </a:r>
            <a:r>
              <a:rPr lang="nl-NL" dirty="0"/>
              <a:t> &amp; </a:t>
            </a:r>
            <a:r>
              <a:rPr lang="nl-NL" dirty="0" err="1"/>
              <a:t>cloud</a:t>
            </a:r>
            <a:r>
              <a:rPr lang="nl-NL" dirty="0"/>
              <a:t> providers </a:t>
            </a:r>
          </a:p>
          <a:p>
            <a:r>
              <a:rPr lang="nl-NL" dirty="0"/>
              <a:t>Client </a:t>
            </a:r>
            <a:r>
              <a:rPr lang="nl-NL" dirty="0" err="1"/>
              <a:t>libraries</a:t>
            </a:r>
            <a:r>
              <a:rPr lang="nl-NL" dirty="0"/>
              <a:t> </a:t>
            </a:r>
            <a:r>
              <a:rPr lang="nl-NL" dirty="0" err="1"/>
              <a:t>available</a:t>
            </a:r>
            <a:r>
              <a:rPr lang="nl-NL" dirty="0"/>
              <a:t> for Node, Java, C/C++, Python, Ruby, PHP, Go, Rust, .NET, Perl, Scala DSL, </a:t>
            </a:r>
            <a:r>
              <a:rPr lang="nl-NL" dirty="0" err="1"/>
              <a:t>Clojure</a:t>
            </a:r>
            <a:r>
              <a:rPr lang="nl-NL" dirty="0"/>
              <a:t>, Swift </a:t>
            </a:r>
            <a:r>
              <a:rPr lang="nl-NL" dirty="0" err="1"/>
              <a:t>and</a:t>
            </a:r>
            <a:r>
              <a:rPr lang="nl-NL" dirty="0"/>
              <a:t> more</a:t>
            </a:r>
          </a:p>
          <a:p>
            <a:r>
              <a:rPr lang="nl-NL" dirty="0"/>
              <a:t>Commercial backing </a:t>
            </a:r>
            <a:r>
              <a:rPr lang="nl-NL" dirty="0" err="1"/>
              <a:t>by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Enterprise support </a:t>
            </a:r>
            <a:r>
              <a:rPr lang="nl-NL" dirty="0" err="1"/>
              <a:t>from</a:t>
            </a:r>
            <a:r>
              <a:rPr lang="nl-NL" dirty="0"/>
              <a:t> </a:t>
            </a:r>
            <a:r>
              <a:rPr lang="nl-NL" dirty="0" err="1"/>
              <a:t>Confluent</a:t>
            </a:r>
            <a:endParaRPr lang="en-US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en-US" dirty="0"/>
          </a:p>
        </p:txBody>
      </p:sp>
      <p:pic>
        <p:nvPicPr>
          <p:cNvPr id="1026" name="Picture 2" descr="Image result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3860" y="810055"/>
            <a:ext cx="1996278" cy="458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Image result for logo kafk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8257" y="40690"/>
            <a:ext cx="2326978" cy="1223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0019" y="787107"/>
            <a:ext cx="1609091" cy="4083865"/>
          </a:xfrm>
          <a:prstGeom prst="rect">
            <a:avLst/>
          </a:prstGeom>
        </p:spPr>
      </p:pic>
      <p:pic>
        <p:nvPicPr>
          <p:cNvPr id="7" name="Picture 2" descr="Confluent">
            <a:extLst>
              <a:ext uri="{FF2B5EF4-FFF2-40B4-BE49-F238E27FC236}">
                <a16:creationId xmlns:a16="http://schemas.microsoft.com/office/drawing/2014/main" id="{D6A6D893-F185-4749-8C1E-EC0FA9DBF6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410" y="4353868"/>
            <a:ext cx="1781175" cy="342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F18ABD-F7C2-4CFB-9296-F23496D0E3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Online Meetup Introducing Apache Kafka - Part One of Three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1025715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tangle 83"/>
          <p:cNvSpPr/>
          <p:nvPr/>
        </p:nvSpPr>
        <p:spPr>
          <a:xfrm>
            <a:off x="3967603" y="1686717"/>
            <a:ext cx="997862" cy="665416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white"/>
              </a:solidFill>
              <a:latin typeface="Arial Unicode MS"/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4595764" y="1894247"/>
            <a:ext cx="161184" cy="26440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4407791" y="1894247"/>
            <a:ext cx="161184" cy="26440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82" name="Rectangle 81"/>
          <p:cNvSpPr/>
          <p:nvPr/>
        </p:nvSpPr>
        <p:spPr>
          <a:xfrm>
            <a:off x="4219819" y="1894247"/>
            <a:ext cx="161184" cy="26440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362447" y="1237282"/>
            <a:ext cx="1038044" cy="569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white"/>
              </a:solidFill>
              <a:latin typeface="Arial Unicode MS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338363" y="828343"/>
            <a:ext cx="1038044" cy="56925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338363" y="1571298"/>
            <a:ext cx="1038044" cy="37838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cxnSp>
        <p:nvCxnSpPr>
          <p:cNvPr id="22" name="Elbow Connector 21"/>
          <p:cNvCxnSpPr/>
          <p:nvPr/>
        </p:nvCxnSpPr>
        <p:spPr>
          <a:xfrm>
            <a:off x="2400491" y="1441542"/>
            <a:ext cx="1567112" cy="490350"/>
          </a:xfrm>
          <a:prstGeom prst="bentConnector3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/>
          <p:cNvCxnSpPr>
            <a:endCxn id="9" idx="1"/>
          </p:cNvCxnSpPr>
          <p:nvPr/>
        </p:nvCxnSpPr>
        <p:spPr>
          <a:xfrm flipV="1">
            <a:off x="4968814" y="1112968"/>
            <a:ext cx="1369549" cy="818925"/>
          </a:xfrm>
          <a:prstGeom prst="bentConnector3">
            <a:avLst/>
          </a:prstGeom>
          <a:ln w="1905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1" name="Elbow Connector 40"/>
          <p:cNvCxnSpPr>
            <a:endCxn id="10" idx="1"/>
          </p:cNvCxnSpPr>
          <p:nvPr/>
        </p:nvCxnSpPr>
        <p:spPr>
          <a:xfrm flipV="1">
            <a:off x="4965465" y="1760490"/>
            <a:ext cx="1372898" cy="280439"/>
          </a:xfrm>
          <a:prstGeom prst="bentConnector3">
            <a:avLst>
              <a:gd name="adj1" fmla="val 73902"/>
            </a:avLst>
          </a:prstGeom>
          <a:ln w="1905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1462534" y="927203"/>
            <a:ext cx="925253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>
                <a:solidFill>
                  <a:srgbClr val="000000"/>
                </a:solidFill>
                <a:latin typeface="Arial Unicode MS"/>
              </a:rPr>
              <a:t>Producers</a:t>
            </a:r>
            <a:endParaRPr lang="en-US" sz="1266" dirty="0" err="1">
              <a:solidFill>
                <a:srgbClr val="000000"/>
              </a:solidFill>
              <a:latin typeface="Arial Unicode MS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6458542" y="518682"/>
            <a:ext cx="1013419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 err="1">
                <a:solidFill>
                  <a:srgbClr val="000000"/>
                </a:solidFill>
                <a:latin typeface="Arial Unicode MS"/>
              </a:rPr>
              <a:t>Consumers</a:t>
            </a:r>
            <a:endParaRPr lang="en-US" sz="1266" dirty="0" err="1">
              <a:solidFill>
                <a:srgbClr val="000000"/>
              </a:solidFill>
              <a:latin typeface="Arial Unicode MS"/>
            </a:endParaRPr>
          </a:p>
        </p:txBody>
      </p:sp>
      <p:pic>
        <p:nvPicPr>
          <p:cNvPr id="14" name="Picture 2" descr="Image result for logo kafk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4184" y="775707"/>
            <a:ext cx="1384610" cy="727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2942953" y="1167276"/>
            <a:ext cx="401072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i="1" dirty="0" err="1">
                <a:solidFill>
                  <a:srgbClr val="000000"/>
                </a:solidFill>
                <a:latin typeface="Arial Unicode MS"/>
              </a:rPr>
              <a:t>tcp</a:t>
            </a:r>
            <a:endParaRPr lang="en-US" sz="1266" i="1" dirty="0" err="1">
              <a:solidFill>
                <a:srgbClr val="000000"/>
              </a:solidFill>
              <a:latin typeface="Arial Unicode M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648851" y="776047"/>
            <a:ext cx="401072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i="1" dirty="0" err="1">
                <a:solidFill>
                  <a:srgbClr val="000000"/>
                </a:solidFill>
                <a:latin typeface="Arial Unicode MS"/>
              </a:rPr>
              <a:t>tcp</a:t>
            </a:r>
            <a:endParaRPr lang="en-US" sz="1266" i="1" dirty="0" err="1">
              <a:solidFill>
                <a:srgbClr val="000000"/>
              </a:solidFill>
              <a:latin typeface="Arial Unicode M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1FA42F-2C57-4F3A-84CC-C870613E5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9BB00A-72A0-4D40-95CF-FC570EA3B0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D446E8-6E5A-4ED8-83D2-30227FAAEF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Online Meetup Introducing Apache Kafka - Part One of Three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0644270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362447" y="1237282"/>
            <a:ext cx="1038044" cy="569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white"/>
              </a:solidFill>
              <a:latin typeface="Arial Unicode MS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338363" y="828343"/>
            <a:ext cx="1038044" cy="56925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338363" y="1571298"/>
            <a:ext cx="1038044" cy="37838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632750" y="1467912"/>
            <a:ext cx="1647477" cy="210287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967603" y="1686717"/>
            <a:ext cx="997862" cy="531265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white"/>
              </a:solidFill>
              <a:latin typeface="Arial Unicode MS"/>
            </a:endParaRPr>
          </a:p>
        </p:txBody>
      </p:sp>
      <p:cxnSp>
        <p:nvCxnSpPr>
          <p:cNvPr id="22" name="Elbow Connector 21"/>
          <p:cNvCxnSpPr/>
          <p:nvPr/>
        </p:nvCxnSpPr>
        <p:spPr>
          <a:xfrm>
            <a:off x="2400491" y="1441542"/>
            <a:ext cx="1567112" cy="490350"/>
          </a:xfrm>
          <a:prstGeom prst="bentConnector3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/>
          <p:cNvCxnSpPr>
            <a:endCxn id="9" idx="1"/>
          </p:cNvCxnSpPr>
          <p:nvPr/>
        </p:nvCxnSpPr>
        <p:spPr>
          <a:xfrm flipV="1">
            <a:off x="4968814" y="1112968"/>
            <a:ext cx="1369549" cy="818925"/>
          </a:xfrm>
          <a:prstGeom prst="bentConnector3">
            <a:avLst/>
          </a:prstGeom>
          <a:ln w="1905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1" name="Elbow Connector 40"/>
          <p:cNvCxnSpPr>
            <a:endCxn id="10" idx="1"/>
          </p:cNvCxnSpPr>
          <p:nvPr/>
        </p:nvCxnSpPr>
        <p:spPr>
          <a:xfrm flipV="1">
            <a:off x="4965465" y="1760490"/>
            <a:ext cx="1372898" cy="280439"/>
          </a:xfrm>
          <a:prstGeom prst="bentConnector3">
            <a:avLst>
              <a:gd name="adj1" fmla="val 73902"/>
            </a:avLst>
          </a:prstGeom>
          <a:ln w="1905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1462534" y="927203"/>
            <a:ext cx="925253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>
                <a:solidFill>
                  <a:srgbClr val="000000"/>
                </a:solidFill>
                <a:latin typeface="Arial Unicode MS"/>
              </a:rPr>
              <a:t>Producers</a:t>
            </a:r>
            <a:endParaRPr lang="en-US" sz="1266" dirty="0" err="1">
              <a:solidFill>
                <a:srgbClr val="000000"/>
              </a:solidFill>
              <a:latin typeface="Arial Unicode MS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6458542" y="518682"/>
            <a:ext cx="1013419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 err="1">
                <a:solidFill>
                  <a:srgbClr val="000000"/>
                </a:solidFill>
                <a:latin typeface="Arial Unicode MS"/>
              </a:rPr>
              <a:t>Consumers</a:t>
            </a:r>
            <a:endParaRPr lang="en-US" sz="1266" dirty="0" err="1">
              <a:solidFill>
                <a:srgbClr val="000000"/>
              </a:solidFill>
              <a:latin typeface="Arial Unicode MS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4229243" y="1650798"/>
            <a:ext cx="564193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>
                <a:solidFill>
                  <a:prstClr val="white"/>
                </a:solidFill>
                <a:latin typeface="Arial Unicode MS"/>
              </a:rPr>
              <a:t>Topic</a:t>
            </a:r>
            <a:endParaRPr lang="en-US" sz="1266" dirty="0" err="1">
              <a:solidFill>
                <a:prstClr val="white"/>
              </a:solidFill>
              <a:latin typeface="Arial Unicode MS"/>
            </a:endParaRPr>
          </a:p>
        </p:txBody>
      </p:sp>
      <p:pic>
        <p:nvPicPr>
          <p:cNvPr id="2050" name="Picture 2" descr="Image result for logo kafk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4184" y="775707"/>
            <a:ext cx="1384610" cy="727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" name="Rectangle 103"/>
          <p:cNvSpPr/>
          <p:nvPr/>
        </p:nvSpPr>
        <p:spPr>
          <a:xfrm>
            <a:off x="4757402" y="1894247"/>
            <a:ext cx="161184" cy="26440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07" name="Rectangle 106"/>
          <p:cNvSpPr/>
          <p:nvPr/>
        </p:nvSpPr>
        <p:spPr>
          <a:xfrm>
            <a:off x="4569430" y="1894247"/>
            <a:ext cx="161184" cy="26440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08" name="Rectangle 107"/>
          <p:cNvSpPr/>
          <p:nvPr/>
        </p:nvSpPr>
        <p:spPr>
          <a:xfrm>
            <a:off x="4381458" y="1894247"/>
            <a:ext cx="161184" cy="26440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09" name="Rectangle 108"/>
          <p:cNvSpPr/>
          <p:nvPr/>
        </p:nvSpPr>
        <p:spPr>
          <a:xfrm>
            <a:off x="4193485" y="1894247"/>
            <a:ext cx="161184" cy="26440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10" name="Rectangle 109"/>
          <p:cNvSpPr/>
          <p:nvPr/>
        </p:nvSpPr>
        <p:spPr>
          <a:xfrm>
            <a:off x="4005513" y="1894247"/>
            <a:ext cx="161184" cy="26440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F16C88-77AF-4B59-881A-B2CFD4BB2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92A186-8579-4981-896F-12D7F99F5B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62EB04-F02F-4586-9D29-5B1B30264A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Online Meetup Introducing Apache Kafka - Part One of Three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3899006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Kafka</a:t>
            </a:r>
            <a:r>
              <a:rPr lang="nl-NL" dirty="0"/>
              <a:t> </a:t>
            </a:r>
            <a:r>
              <a:rPr lang="nl-NL" dirty="0" err="1"/>
              <a:t>terminology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Topic</a:t>
            </a:r>
          </a:p>
          <a:p>
            <a:r>
              <a:rPr lang="nl-NL" dirty="0"/>
              <a:t>Message</a:t>
            </a:r>
          </a:p>
          <a:p>
            <a:pPr lvl="1"/>
            <a:r>
              <a:rPr lang="nl-NL" dirty="0"/>
              <a:t>== </a:t>
            </a:r>
            <a:r>
              <a:rPr lang="nl-NL" dirty="0" err="1"/>
              <a:t>ByteArray</a:t>
            </a:r>
            <a:endParaRPr lang="nl-NL" dirty="0"/>
          </a:p>
          <a:p>
            <a:r>
              <a:rPr lang="nl-NL" dirty="0"/>
              <a:t>Broker</a:t>
            </a:r>
          </a:p>
          <a:p>
            <a:r>
              <a:rPr lang="nl-NL" dirty="0"/>
              <a:t>Producer</a:t>
            </a:r>
          </a:p>
          <a:p>
            <a:r>
              <a:rPr lang="nl-NL" dirty="0"/>
              <a:t>Consumer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907661" y="1974769"/>
            <a:ext cx="1038044" cy="569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white"/>
              </a:solidFill>
              <a:latin typeface="Arial Unicode M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915521" y="1849932"/>
            <a:ext cx="1038044" cy="56925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209908" y="2489502"/>
            <a:ext cx="1647477" cy="94616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544761" y="2708307"/>
            <a:ext cx="997862" cy="531265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white"/>
              </a:solidFill>
              <a:latin typeface="Arial Unicode MS"/>
            </a:endParaRPr>
          </a:p>
        </p:txBody>
      </p:sp>
      <p:cxnSp>
        <p:nvCxnSpPr>
          <p:cNvPr id="10" name="Elbow Connector 9"/>
          <p:cNvCxnSpPr>
            <a:stCxn id="4" idx="2"/>
          </p:cNvCxnSpPr>
          <p:nvPr/>
        </p:nvCxnSpPr>
        <p:spPr>
          <a:xfrm rot="16200000" flipH="1">
            <a:off x="4780990" y="2189711"/>
            <a:ext cx="409463" cy="1118079"/>
          </a:xfrm>
          <a:prstGeom prst="bentConnector2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Elbow Connector 11"/>
          <p:cNvCxnSpPr>
            <a:endCxn id="6" idx="1"/>
          </p:cNvCxnSpPr>
          <p:nvPr/>
        </p:nvCxnSpPr>
        <p:spPr>
          <a:xfrm flipV="1">
            <a:off x="6545972" y="2134557"/>
            <a:ext cx="1369549" cy="818925"/>
          </a:xfrm>
          <a:prstGeom prst="bentConnector3">
            <a:avLst/>
          </a:prstGeom>
          <a:ln w="1905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048323" y="2084695"/>
            <a:ext cx="843501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>
                <a:solidFill>
                  <a:srgbClr val="000000"/>
                </a:solidFill>
                <a:latin typeface="Arial Unicode MS"/>
              </a:rPr>
              <a:t>Producer</a:t>
            </a:r>
            <a:endParaRPr lang="en-US" sz="1266" dirty="0" err="1">
              <a:solidFill>
                <a:srgbClr val="000000"/>
              </a:solidFill>
              <a:latin typeface="Arial Unicode M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035700" y="2015945"/>
            <a:ext cx="931665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>
                <a:solidFill>
                  <a:srgbClr val="000000"/>
                </a:solidFill>
                <a:latin typeface="Arial Unicode MS"/>
              </a:rPr>
              <a:t>Consumer</a:t>
            </a:r>
            <a:endParaRPr lang="en-US" sz="1266" dirty="0" err="1">
              <a:solidFill>
                <a:srgbClr val="000000"/>
              </a:solidFill>
              <a:latin typeface="Arial Unicode M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806401" y="2672388"/>
            <a:ext cx="564193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>
                <a:solidFill>
                  <a:prstClr val="black"/>
                </a:solidFill>
                <a:latin typeface="Arial Unicode MS"/>
              </a:rPr>
              <a:t>Topic</a:t>
            </a:r>
            <a:endParaRPr lang="en-US" sz="1266" dirty="0" err="1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216605" y="2490493"/>
            <a:ext cx="663964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>
                <a:solidFill>
                  <a:prstClr val="black"/>
                </a:solidFill>
                <a:latin typeface="Arial Unicode MS"/>
              </a:rPr>
              <a:t>Broker</a:t>
            </a:r>
            <a:endParaRPr lang="en-US" sz="1266" dirty="0" err="1">
              <a:solidFill>
                <a:prstClr val="black"/>
              </a:solidFill>
              <a:latin typeface="Arial Unicode MS"/>
            </a:endParaRPr>
          </a:p>
        </p:txBody>
      </p:sp>
      <p:pic>
        <p:nvPicPr>
          <p:cNvPr id="18" name="Picture 2" descr="Image result for logo kafk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4474" y="3471562"/>
            <a:ext cx="1384610" cy="727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/>
          <p:cNvSpPr/>
          <p:nvPr/>
        </p:nvSpPr>
        <p:spPr>
          <a:xfrm>
            <a:off x="6334560" y="2915837"/>
            <a:ext cx="161184" cy="26440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146588" y="2915837"/>
            <a:ext cx="161184" cy="26440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587505" y="1397593"/>
            <a:ext cx="467849" cy="5512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607823" y="1418490"/>
            <a:ext cx="567784" cy="5793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055" dirty="0" err="1">
                <a:solidFill>
                  <a:prstClr val="black"/>
                </a:solidFill>
                <a:latin typeface="Arial Unicode MS"/>
              </a:rPr>
              <a:t>Key</a:t>
            </a:r>
            <a:endParaRPr lang="nl-NL" sz="1055" dirty="0">
              <a:solidFill>
                <a:prstClr val="black"/>
              </a:solidFill>
              <a:latin typeface="Arial Unicode MS"/>
            </a:endParaRPr>
          </a:p>
          <a:p>
            <a:pPr defTabSz="661109"/>
            <a:r>
              <a:rPr lang="nl-NL" sz="1055" dirty="0">
                <a:solidFill>
                  <a:prstClr val="black"/>
                </a:solidFill>
                <a:latin typeface="Arial Unicode MS"/>
              </a:rPr>
              <a:t>Value </a:t>
            </a:r>
          </a:p>
          <a:p>
            <a:pPr defTabSz="661109"/>
            <a:r>
              <a:rPr lang="nl-NL" sz="1055" dirty="0">
                <a:solidFill>
                  <a:prstClr val="black"/>
                </a:solidFill>
                <a:latin typeface="Arial Unicode MS"/>
              </a:rPr>
              <a:t>Time</a:t>
            </a:r>
            <a:endParaRPr lang="en-US" sz="1055" dirty="0" err="1">
              <a:solidFill>
                <a:prstClr val="black"/>
              </a:solidFill>
              <a:latin typeface="Arial Unicode MS"/>
            </a:endParaRPr>
          </a:p>
        </p:txBody>
      </p:sp>
      <p:cxnSp>
        <p:nvCxnSpPr>
          <p:cNvPr id="26" name="Straight Connector 25"/>
          <p:cNvCxnSpPr/>
          <p:nvPr/>
        </p:nvCxnSpPr>
        <p:spPr>
          <a:xfrm flipV="1">
            <a:off x="6334560" y="1954077"/>
            <a:ext cx="252945" cy="961760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V="1">
            <a:off x="6495744" y="1948793"/>
            <a:ext cx="559610" cy="967045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6443070" y="1100227"/>
            <a:ext cx="841897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>
                <a:solidFill>
                  <a:srgbClr val="000000"/>
                </a:solidFill>
                <a:latin typeface="Arial Unicode MS"/>
              </a:rPr>
              <a:t>Message</a:t>
            </a:r>
            <a:endParaRPr lang="en-US" sz="1266" dirty="0" err="1">
              <a:solidFill>
                <a:srgbClr val="000000"/>
              </a:solidFill>
              <a:latin typeface="Arial Unicode M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DFB7DB-62E5-4DDC-84EC-BB781CA948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Online Meetup Introducing Apache Kafka - Part One of Three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3708342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362447" y="1237282"/>
            <a:ext cx="1038044" cy="569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white"/>
              </a:solidFill>
              <a:latin typeface="Arial Unicode M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362447" y="2040929"/>
            <a:ext cx="1038044" cy="569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white"/>
              </a:solidFill>
              <a:latin typeface="Arial Unicode MS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338363" y="828343"/>
            <a:ext cx="1038044" cy="56925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338363" y="1571298"/>
            <a:ext cx="1038044" cy="37838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632750" y="1467912"/>
            <a:ext cx="1647477" cy="210287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967603" y="1686717"/>
            <a:ext cx="997862" cy="531265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white"/>
              </a:solidFill>
              <a:latin typeface="Arial Unicode MS"/>
            </a:endParaRPr>
          </a:p>
        </p:txBody>
      </p:sp>
      <p:cxnSp>
        <p:nvCxnSpPr>
          <p:cNvPr id="22" name="Elbow Connector 21"/>
          <p:cNvCxnSpPr/>
          <p:nvPr/>
        </p:nvCxnSpPr>
        <p:spPr>
          <a:xfrm>
            <a:off x="2400491" y="1441542"/>
            <a:ext cx="1567112" cy="490350"/>
          </a:xfrm>
          <a:prstGeom prst="bentConnector3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/>
          <p:cNvCxnSpPr/>
          <p:nvPr/>
        </p:nvCxnSpPr>
        <p:spPr>
          <a:xfrm flipV="1">
            <a:off x="2400491" y="2099319"/>
            <a:ext cx="1567112" cy="118663"/>
          </a:xfrm>
          <a:prstGeom prst="bentConnector3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/>
          <p:cNvCxnSpPr>
            <a:endCxn id="9" idx="1"/>
          </p:cNvCxnSpPr>
          <p:nvPr/>
        </p:nvCxnSpPr>
        <p:spPr>
          <a:xfrm flipV="1">
            <a:off x="4968814" y="1112968"/>
            <a:ext cx="1369549" cy="818925"/>
          </a:xfrm>
          <a:prstGeom prst="bentConnector3">
            <a:avLst/>
          </a:prstGeom>
          <a:ln w="1905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1" name="Elbow Connector 40"/>
          <p:cNvCxnSpPr>
            <a:endCxn id="10" idx="1"/>
          </p:cNvCxnSpPr>
          <p:nvPr/>
        </p:nvCxnSpPr>
        <p:spPr>
          <a:xfrm flipV="1">
            <a:off x="4965465" y="1760490"/>
            <a:ext cx="1372898" cy="280439"/>
          </a:xfrm>
          <a:prstGeom prst="bentConnector3">
            <a:avLst>
              <a:gd name="adj1" fmla="val 73902"/>
            </a:avLst>
          </a:prstGeom>
          <a:ln w="1905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1462534" y="927203"/>
            <a:ext cx="925253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>
                <a:solidFill>
                  <a:srgbClr val="000000"/>
                </a:solidFill>
                <a:latin typeface="Arial Unicode MS"/>
              </a:rPr>
              <a:t>Producers</a:t>
            </a:r>
            <a:endParaRPr lang="en-US" sz="1266" dirty="0" err="1">
              <a:solidFill>
                <a:srgbClr val="000000"/>
              </a:solidFill>
              <a:latin typeface="Arial Unicode MS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6458542" y="518682"/>
            <a:ext cx="1013419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 err="1">
                <a:solidFill>
                  <a:srgbClr val="000000"/>
                </a:solidFill>
                <a:latin typeface="Arial Unicode MS"/>
              </a:rPr>
              <a:t>Consumers</a:t>
            </a:r>
            <a:endParaRPr lang="en-US" sz="1266" dirty="0" err="1">
              <a:solidFill>
                <a:srgbClr val="000000"/>
              </a:solidFill>
              <a:latin typeface="Arial Unicode MS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4229243" y="1650798"/>
            <a:ext cx="564193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>
                <a:solidFill>
                  <a:prstClr val="white"/>
                </a:solidFill>
                <a:latin typeface="Arial Unicode MS"/>
              </a:rPr>
              <a:t>Topic</a:t>
            </a:r>
            <a:endParaRPr lang="en-US" sz="1266" dirty="0" err="1">
              <a:solidFill>
                <a:prstClr val="white"/>
              </a:solidFill>
              <a:latin typeface="Arial Unicode MS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3639447" y="1468904"/>
            <a:ext cx="663964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>
                <a:solidFill>
                  <a:prstClr val="white"/>
                </a:solidFill>
                <a:latin typeface="Arial Unicode MS"/>
              </a:rPr>
              <a:t>Broker</a:t>
            </a:r>
            <a:endParaRPr lang="en-US" sz="1266" dirty="0" err="1">
              <a:solidFill>
                <a:prstClr val="white"/>
              </a:solidFill>
              <a:latin typeface="Arial Unicode MS"/>
            </a:endParaRPr>
          </a:p>
        </p:txBody>
      </p:sp>
      <p:pic>
        <p:nvPicPr>
          <p:cNvPr id="2050" name="Picture 2" descr="Image result for logo kafk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4184" y="775707"/>
            <a:ext cx="1384610" cy="727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5" name="Group 64"/>
          <p:cNvGrpSpPr/>
          <p:nvPr/>
        </p:nvGrpSpPr>
        <p:grpSpPr>
          <a:xfrm>
            <a:off x="3523130" y="3782183"/>
            <a:ext cx="348247" cy="468794"/>
            <a:chOff x="5473700" y="7607300"/>
            <a:chExt cx="965200" cy="1193800"/>
          </a:xfrm>
        </p:grpSpPr>
        <p:sp>
          <p:nvSpPr>
            <p:cNvPr id="55" name="Rectangle 54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>
                <a:solidFill>
                  <a:prstClr val="black"/>
                </a:solidFill>
                <a:latin typeface="Arial Unicode MS"/>
              </a:endParaRPr>
            </a:p>
          </p:txBody>
        </p:sp>
        <p:cxnSp>
          <p:nvCxnSpPr>
            <p:cNvPr id="57" name="Straight Connector 56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67" name="Elbow Connector 66"/>
          <p:cNvCxnSpPr>
            <a:endCxn id="55" idx="3"/>
          </p:cNvCxnSpPr>
          <p:nvPr/>
        </p:nvCxnSpPr>
        <p:spPr>
          <a:xfrm rot="5400000">
            <a:off x="3093860" y="2995501"/>
            <a:ext cx="1798598" cy="243563"/>
          </a:xfrm>
          <a:prstGeom prst="bentConnector2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4" name="Rectangle 103"/>
          <p:cNvSpPr/>
          <p:nvPr/>
        </p:nvSpPr>
        <p:spPr>
          <a:xfrm>
            <a:off x="4757402" y="1894247"/>
            <a:ext cx="161184" cy="26440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07" name="Rectangle 106"/>
          <p:cNvSpPr/>
          <p:nvPr/>
        </p:nvSpPr>
        <p:spPr>
          <a:xfrm>
            <a:off x="4569430" y="1894247"/>
            <a:ext cx="161184" cy="26440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08" name="Rectangle 107"/>
          <p:cNvSpPr/>
          <p:nvPr/>
        </p:nvSpPr>
        <p:spPr>
          <a:xfrm>
            <a:off x="4381458" y="1894247"/>
            <a:ext cx="161184" cy="26440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09" name="Rectangle 108"/>
          <p:cNvSpPr/>
          <p:nvPr/>
        </p:nvSpPr>
        <p:spPr>
          <a:xfrm>
            <a:off x="4193485" y="1894247"/>
            <a:ext cx="161184" cy="26440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10" name="Rectangle 109"/>
          <p:cNvSpPr/>
          <p:nvPr/>
        </p:nvSpPr>
        <p:spPr>
          <a:xfrm>
            <a:off x="4005513" y="1894247"/>
            <a:ext cx="161184" cy="26440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13" name="Rectangle 112"/>
          <p:cNvSpPr/>
          <p:nvPr/>
        </p:nvSpPr>
        <p:spPr>
          <a:xfrm>
            <a:off x="5010347" y="376003"/>
            <a:ext cx="467849" cy="5512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12" name="TextBox 111"/>
          <p:cNvSpPr txBox="1"/>
          <p:nvPr/>
        </p:nvSpPr>
        <p:spPr>
          <a:xfrm>
            <a:off x="5030665" y="396900"/>
            <a:ext cx="567784" cy="5793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055" dirty="0" err="1">
                <a:solidFill>
                  <a:prstClr val="white"/>
                </a:solidFill>
                <a:latin typeface="Arial Unicode MS"/>
              </a:rPr>
              <a:t>Key</a:t>
            </a:r>
            <a:endParaRPr lang="nl-NL" sz="1055" dirty="0">
              <a:solidFill>
                <a:prstClr val="white"/>
              </a:solidFill>
              <a:latin typeface="Arial Unicode MS"/>
            </a:endParaRPr>
          </a:p>
          <a:p>
            <a:pPr defTabSz="661109"/>
            <a:r>
              <a:rPr lang="nl-NL" sz="1055" dirty="0">
                <a:solidFill>
                  <a:prstClr val="white"/>
                </a:solidFill>
                <a:latin typeface="Arial Unicode MS"/>
              </a:rPr>
              <a:t>Value </a:t>
            </a:r>
          </a:p>
          <a:p>
            <a:pPr defTabSz="661109"/>
            <a:r>
              <a:rPr lang="nl-NL" sz="1055" dirty="0">
                <a:solidFill>
                  <a:prstClr val="white"/>
                </a:solidFill>
                <a:latin typeface="Arial Unicode MS"/>
              </a:rPr>
              <a:t>Time</a:t>
            </a:r>
            <a:endParaRPr lang="en-US" sz="1055" dirty="0" err="1">
              <a:solidFill>
                <a:prstClr val="white"/>
              </a:solidFill>
              <a:latin typeface="Arial Unicode MS"/>
            </a:endParaRPr>
          </a:p>
        </p:txBody>
      </p:sp>
      <p:cxnSp>
        <p:nvCxnSpPr>
          <p:cNvPr id="115" name="Straight Connector 114"/>
          <p:cNvCxnSpPr/>
          <p:nvPr/>
        </p:nvCxnSpPr>
        <p:spPr>
          <a:xfrm flipV="1">
            <a:off x="4757402" y="932487"/>
            <a:ext cx="252945" cy="961760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7" name="Straight Connector 116"/>
          <p:cNvCxnSpPr/>
          <p:nvPr/>
        </p:nvCxnSpPr>
        <p:spPr>
          <a:xfrm flipV="1">
            <a:off x="4918586" y="927203"/>
            <a:ext cx="559610" cy="967045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9D8DD11B-2ABC-438B-B440-D4EF1BD25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7B0C4A-2A6B-4D82-B63F-4B7F30E96D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B12AC7-C299-49E6-BDDD-48452F4EB6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Online Meetup Introducing Apache Kafka - Part One of Three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8189039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Consuming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NL" dirty="0" err="1"/>
              <a:t>Messages</a:t>
            </a:r>
            <a:r>
              <a:rPr lang="nl-NL" dirty="0"/>
              <a:t> are </a:t>
            </a:r>
            <a:r>
              <a:rPr lang="nl-NL" dirty="0" err="1"/>
              <a:t>available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consumers</a:t>
            </a:r>
            <a:r>
              <a:rPr lang="nl-NL" dirty="0"/>
              <a:t> </a:t>
            </a:r>
            <a:r>
              <a:rPr lang="nl-NL" dirty="0" err="1"/>
              <a:t>only</a:t>
            </a:r>
            <a:r>
              <a:rPr lang="nl-NL" dirty="0"/>
              <a:t> </a:t>
            </a:r>
            <a:r>
              <a:rPr lang="nl-NL" dirty="0" err="1"/>
              <a:t>when</a:t>
            </a:r>
            <a:r>
              <a:rPr lang="nl-NL" dirty="0"/>
              <a:t> </a:t>
            </a:r>
            <a:r>
              <a:rPr lang="nl-NL" dirty="0" err="1"/>
              <a:t>they</a:t>
            </a:r>
            <a:r>
              <a:rPr lang="nl-NL" dirty="0"/>
              <a:t> have been </a:t>
            </a:r>
            <a:r>
              <a:rPr lang="nl-NL" dirty="0" err="1"/>
              <a:t>committed</a:t>
            </a:r>
            <a:endParaRPr lang="nl-NL" dirty="0"/>
          </a:p>
          <a:p>
            <a:r>
              <a:rPr lang="nl-NL" dirty="0" err="1"/>
              <a:t>Kafka</a:t>
            </a:r>
            <a:r>
              <a:rPr lang="nl-NL" dirty="0"/>
              <a:t> does </a:t>
            </a:r>
            <a:r>
              <a:rPr lang="nl-NL" dirty="0" err="1"/>
              <a:t>not</a:t>
            </a:r>
            <a:r>
              <a:rPr lang="nl-NL" dirty="0"/>
              <a:t> push</a:t>
            </a:r>
          </a:p>
          <a:p>
            <a:pPr lvl="1"/>
            <a:r>
              <a:rPr lang="nl-NL" dirty="0" err="1"/>
              <a:t>Unlike</a:t>
            </a:r>
            <a:r>
              <a:rPr lang="nl-NL" dirty="0"/>
              <a:t> JMS</a:t>
            </a:r>
          </a:p>
          <a:p>
            <a:r>
              <a:rPr lang="nl-NL" dirty="0"/>
              <a:t>Read does </a:t>
            </a:r>
            <a:r>
              <a:rPr lang="nl-NL" dirty="0" err="1"/>
              <a:t>not</a:t>
            </a:r>
            <a:r>
              <a:rPr lang="nl-NL" dirty="0"/>
              <a:t> </a:t>
            </a:r>
            <a:r>
              <a:rPr lang="nl-NL" dirty="0" err="1"/>
              <a:t>destroy</a:t>
            </a:r>
            <a:endParaRPr lang="nl-NL" dirty="0"/>
          </a:p>
          <a:p>
            <a:pPr lvl="1"/>
            <a:r>
              <a:rPr lang="nl-NL" dirty="0" err="1"/>
              <a:t>Unlike</a:t>
            </a:r>
            <a:r>
              <a:rPr lang="nl-NL" dirty="0"/>
              <a:t> JMS Topic</a:t>
            </a:r>
          </a:p>
          <a:p>
            <a:r>
              <a:rPr lang="nl-NL" dirty="0"/>
              <a:t>(</a:t>
            </a:r>
            <a:r>
              <a:rPr lang="nl-NL" dirty="0" err="1"/>
              <a:t>some</a:t>
            </a:r>
            <a:r>
              <a:rPr lang="nl-NL" dirty="0"/>
              <a:t>) </a:t>
            </a:r>
            <a:r>
              <a:rPr lang="nl-NL" dirty="0" err="1"/>
              <a:t>History</a:t>
            </a:r>
            <a:r>
              <a:rPr lang="nl-NL" dirty="0"/>
              <a:t> </a:t>
            </a:r>
            <a:r>
              <a:rPr lang="nl-NL" dirty="0" err="1"/>
              <a:t>available</a:t>
            </a:r>
            <a:endParaRPr lang="nl-NL" dirty="0"/>
          </a:p>
          <a:p>
            <a:pPr lvl="1"/>
            <a:r>
              <a:rPr lang="nl-NL" dirty="0"/>
              <a:t>Offline </a:t>
            </a:r>
            <a:r>
              <a:rPr lang="nl-NL" dirty="0" err="1"/>
              <a:t>consumers</a:t>
            </a:r>
            <a:r>
              <a:rPr lang="nl-NL" dirty="0"/>
              <a:t> </a:t>
            </a:r>
            <a:r>
              <a:rPr lang="nl-NL" dirty="0" err="1"/>
              <a:t>can</a:t>
            </a:r>
            <a:r>
              <a:rPr lang="nl-NL" dirty="0"/>
              <a:t> catch up</a:t>
            </a:r>
          </a:p>
          <a:p>
            <a:pPr lvl="1"/>
            <a:r>
              <a:rPr lang="nl-NL" dirty="0" err="1"/>
              <a:t>Consumers</a:t>
            </a:r>
            <a:r>
              <a:rPr lang="nl-NL" dirty="0"/>
              <a:t> </a:t>
            </a:r>
            <a:r>
              <a:rPr lang="nl-NL" dirty="0" err="1"/>
              <a:t>can</a:t>
            </a:r>
            <a:r>
              <a:rPr lang="nl-NL" dirty="0"/>
              <a:t> re-</a:t>
            </a:r>
            <a:r>
              <a:rPr lang="nl-NL" dirty="0" err="1"/>
              <a:t>consume</a:t>
            </a:r>
            <a:r>
              <a:rPr lang="nl-NL" dirty="0"/>
              <a:t> </a:t>
            </a:r>
            <a:r>
              <a:rPr lang="nl-NL" dirty="0" err="1"/>
              <a:t>from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past</a:t>
            </a:r>
          </a:p>
          <a:p>
            <a:r>
              <a:rPr lang="nl-NL" dirty="0"/>
              <a:t>Delivery </a:t>
            </a:r>
            <a:r>
              <a:rPr lang="nl-NL" dirty="0" err="1"/>
              <a:t>Guarantees</a:t>
            </a:r>
            <a:endParaRPr lang="nl-NL" dirty="0"/>
          </a:p>
          <a:p>
            <a:pPr lvl="1"/>
            <a:r>
              <a:rPr lang="nl-NL" dirty="0"/>
              <a:t>Ordering </a:t>
            </a:r>
            <a:r>
              <a:rPr lang="nl-NL" dirty="0" err="1"/>
              <a:t>maintained</a:t>
            </a:r>
            <a:endParaRPr lang="nl-NL" dirty="0"/>
          </a:p>
          <a:p>
            <a:pPr lvl="1"/>
            <a:r>
              <a:rPr lang="nl-NL" i="1" dirty="0"/>
              <a:t>At-</a:t>
            </a:r>
            <a:r>
              <a:rPr lang="nl-NL" i="1" dirty="0" err="1"/>
              <a:t>least</a:t>
            </a:r>
            <a:r>
              <a:rPr lang="nl-NL" i="1" dirty="0"/>
              <a:t>-</a:t>
            </a:r>
            <a:r>
              <a:rPr lang="nl-NL" i="1" dirty="0" err="1"/>
              <a:t>once</a:t>
            </a:r>
            <a:r>
              <a:rPr lang="nl-NL" dirty="0"/>
              <a:t> (per </a:t>
            </a:r>
            <a:r>
              <a:rPr lang="nl-NL" dirty="0" err="1"/>
              <a:t>consumer</a:t>
            </a:r>
            <a:r>
              <a:rPr lang="nl-NL" dirty="0"/>
              <a:t>) </a:t>
            </a:r>
            <a:r>
              <a:rPr lang="nl-NL" dirty="0" err="1"/>
              <a:t>by</a:t>
            </a:r>
            <a:r>
              <a:rPr lang="nl-NL" dirty="0"/>
              <a:t> default; </a:t>
            </a:r>
            <a:r>
              <a:rPr lang="nl-NL" i="1" dirty="0"/>
              <a:t>at-most-</a:t>
            </a:r>
            <a:r>
              <a:rPr lang="nl-NL" i="1" dirty="0" err="1"/>
              <a:t>once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i="1" dirty="0" err="1"/>
              <a:t>exactly-once</a:t>
            </a:r>
            <a:r>
              <a:rPr lang="nl-NL" dirty="0"/>
              <a:t>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</a:t>
            </a:r>
            <a:r>
              <a:rPr lang="nl-NL" dirty="0" err="1"/>
              <a:t>implemented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DC0C31-4AFA-4AB4-94EA-F6BB6B7B35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Online Meetup Introducing Apache Kafka - Part One of Three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0911625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362447" y="1237282"/>
            <a:ext cx="1038044" cy="569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white"/>
              </a:solidFill>
              <a:latin typeface="Arial Unicode M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362447" y="2040929"/>
            <a:ext cx="1038044" cy="569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white"/>
              </a:solidFill>
              <a:latin typeface="Arial Unicode M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362447" y="2844576"/>
            <a:ext cx="1038044" cy="569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white"/>
              </a:solidFill>
              <a:latin typeface="Arial Unicode MS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338363" y="828343"/>
            <a:ext cx="1038044" cy="56925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338363" y="1571298"/>
            <a:ext cx="1038044" cy="37838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338363" y="2486284"/>
            <a:ext cx="1038044" cy="75635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338363" y="3400014"/>
            <a:ext cx="1038044" cy="56925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338363" y="2123387"/>
            <a:ext cx="1038044" cy="18919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632750" y="1467912"/>
            <a:ext cx="1647477" cy="210287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967603" y="1686717"/>
            <a:ext cx="997862" cy="531265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white"/>
              </a:solidFill>
              <a:latin typeface="Arial Unicode MS"/>
            </a:endParaRPr>
          </a:p>
        </p:txBody>
      </p:sp>
      <p:cxnSp>
        <p:nvCxnSpPr>
          <p:cNvPr id="22" name="Elbow Connector 21"/>
          <p:cNvCxnSpPr/>
          <p:nvPr/>
        </p:nvCxnSpPr>
        <p:spPr>
          <a:xfrm>
            <a:off x="2400491" y="1441542"/>
            <a:ext cx="1567112" cy="490350"/>
          </a:xfrm>
          <a:prstGeom prst="bentConnector3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/>
          <p:cNvCxnSpPr/>
          <p:nvPr/>
        </p:nvCxnSpPr>
        <p:spPr>
          <a:xfrm flipV="1">
            <a:off x="2400491" y="2099319"/>
            <a:ext cx="1567112" cy="118663"/>
          </a:xfrm>
          <a:prstGeom prst="bentConnector3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/>
          <p:nvPr/>
        </p:nvCxnSpPr>
        <p:spPr>
          <a:xfrm flipV="1">
            <a:off x="2400491" y="2610179"/>
            <a:ext cx="1567112" cy="403078"/>
          </a:xfrm>
          <a:prstGeom prst="bentConnector3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/>
          <p:cNvCxnSpPr>
            <a:stCxn id="6" idx="3"/>
          </p:cNvCxnSpPr>
          <p:nvPr/>
        </p:nvCxnSpPr>
        <p:spPr>
          <a:xfrm>
            <a:off x="2400491" y="2325554"/>
            <a:ext cx="1567112" cy="160729"/>
          </a:xfrm>
          <a:prstGeom prst="bentConnector3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7" idx="3"/>
          </p:cNvCxnSpPr>
          <p:nvPr/>
        </p:nvCxnSpPr>
        <p:spPr>
          <a:xfrm>
            <a:off x="2400491" y="3129201"/>
            <a:ext cx="1567112" cy="1255"/>
          </a:xfrm>
          <a:prstGeom prst="bentConnector3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/>
          <p:cNvCxnSpPr>
            <a:endCxn id="9" idx="1"/>
          </p:cNvCxnSpPr>
          <p:nvPr/>
        </p:nvCxnSpPr>
        <p:spPr>
          <a:xfrm flipV="1">
            <a:off x="4968814" y="1112968"/>
            <a:ext cx="1369549" cy="818925"/>
          </a:xfrm>
          <a:prstGeom prst="bentConnector3">
            <a:avLst/>
          </a:prstGeom>
          <a:ln w="1905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8" name="Elbow Connector 37"/>
          <p:cNvCxnSpPr>
            <a:endCxn id="13" idx="1"/>
          </p:cNvCxnSpPr>
          <p:nvPr/>
        </p:nvCxnSpPr>
        <p:spPr>
          <a:xfrm flipV="1">
            <a:off x="4972163" y="2217983"/>
            <a:ext cx="1366200" cy="268301"/>
          </a:xfrm>
          <a:prstGeom prst="bentConnector3">
            <a:avLst>
              <a:gd name="adj1" fmla="val 73529"/>
            </a:avLst>
          </a:prstGeom>
          <a:ln w="1905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1" name="Elbow Connector 40"/>
          <p:cNvCxnSpPr>
            <a:endCxn id="10" idx="1"/>
          </p:cNvCxnSpPr>
          <p:nvPr/>
        </p:nvCxnSpPr>
        <p:spPr>
          <a:xfrm flipV="1">
            <a:off x="4965465" y="1760490"/>
            <a:ext cx="1372898" cy="280439"/>
          </a:xfrm>
          <a:prstGeom prst="bentConnector3">
            <a:avLst>
              <a:gd name="adj1" fmla="val 73902"/>
            </a:avLst>
          </a:prstGeom>
          <a:ln w="1905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4" name="Elbow Connector 43"/>
          <p:cNvCxnSpPr>
            <a:stCxn id="20" idx="3"/>
            <a:endCxn id="11" idx="1"/>
          </p:cNvCxnSpPr>
          <p:nvPr/>
        </p:nvCxnSpPr>
        <p:spPr>
          <a:xfrm>
            <a:off x="4965465" y="2578159"/>
            <a:ext cx="1372898" cy="286300"/>
          </a:xfrm>
          <a:prstGeom prst="bentConnector3">
            <a:avLst>
              <a:gd name="adj1" fmla="val 73415"/>
            </a:avLst>
          </a:prstGeom>
          <a:ln w="1905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6" name="Elbow Connector 45"/>
          <p:cNvCxnSpPr>
            <a:endCxn id="12" idx="1"/>
          </p:cNvCxnSpPr>
          <p:nvPr/>
        </p:nvCxnSpPr>
        <p:spPr>
          <a:xfrm>
            <a:off x="4972163" y="2700171"/>
            <a:ext cx="1366200" cy="984468"/>
          </a:xfrm>
          <a:prstGeom prst="bentConnector3">
            <a:avLst/>
          </a:prstGeom>
          <a:ln w="1905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1462534" y="927203"/>
            <a:ext cx="925253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>
                <a:solidFill>
                  <a:srgbClr val="FFFFFF"/>
                </a:solidFill>
                <a:latin typeface="Arial Unicode MS"/>
              </a:rPr>
              <a:t>Producers</a:t>
            </a:r>
            <a:endParaRPr lang="en-US" sz="1266" dirty="0" err="1">
              <a:solidFill>
                <a:srgbClr val="FFFFFF"/>
              </a:solidFill>
              <a:latin typeface="Arial Unicode MS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6458542" y="518682"/>
            <a:ext cx="1013419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 err="1">
                <a:solidFill>
                  <a:srgbClr val="FFFFFF"/>
                </a:solidFill>
                <a:latin typeface="Arial Unicode MS"/>
              </a:rPr>
              <a:t>Consumers</a:t>
            </a:r>
            <a:endParaRPr lang="en-US" sz="1266" dirty="0" err="1">
              <a:solidFill>
                <a:srgbClr val="FFFFFF"/>
              </a:solidFill>
              <a:latin typeface="Arial Unicode MS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4229243" y="1650798"/>
            <a:ext cx="564193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>
                <a:solidFill>
                  <a:prstClr val="white"/>
                </a:solidFill>
                <a:latin typeface="Arial Unicode MS"/>
              </a:rPr>
              <a:t>Topic</a:t>
            </a:r>
            <a:endParaRPr lang="en-US" sz="1266" dirty="0" err="1">
              <a:solidFill>
                <a:prstClr val="white"/>
              </a:solidFill>
              <a:latin typeface="Arial Unicode MS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3639447" y="1468904"/>
            <a:ext cx="663964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>
                <a:solidFill>
                  <a:prstClr val="white"/>
                </a:solidFill>
                <a:latin typeface="Arial Unicode MS"/>
              </a:rPr>
              <a:t>Broker</a:t>
            </a:r>
            <a:endParaRPr lang="en-US" sz="1266" dirty="0" err="1">
              <a:solidFill>
                <a:prstClr val="white"/>
              </a:solidFill>
              <a:latin typeface="Arial Unicode MS"/>
            </a:endParaRPr>
          </a:p>
        </p:txBody>
      </p:sp>
      <p:pic>
        <p:nvPicPr>
          <p:cNvPr id="2050" name="Picture 2" descr="Image result for logo kafk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4184" y="775707"/>
            <a:ext cx="1384610" cy="727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5" name="Group 64"/>
          <p:cNvGrpSpPr/>
          <p:nvPr/>
        </p:nvGrpSpPr>
        <p:grpSpPr>
          <a:xfrm>
            <a:off x="3523130" y="3782183"/>
            <a:ext cx="348247" cy="468794"/>
            <a:chOff x="5473700" y="7607300"/>
            <a:chExt cx="965200" cy="1193800"/>
          </a:xfrm>
        </p:grpSpPr>
        <p:sp>
          <p:nvSpPr>
            <p:cNvPr id="55" name="Rectangle 54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>
                <a:solidFill>
                  <a:prstClr val="black"/>
                </a:solidFill>
                <a:latin typeface="Arial Unicode MS"/>
              </a:endParaRPr>
            </a:p>
          </p:txBody>
        </p:sp>
        <p:cxnSp>
          <p:nvCxnSpPr>
            <p:cNvPr id="57" name="Straight Connector 56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67" name="Elbow Connector 66"/>
          <p:cNvCxnSpPr>
            <a:endCxn id="55" idx="3"/>
          </p:cNvCxnSpPr>
          <p:nvPr/>
        </p:nvCxnSpPr>
        <p:spPr>
          <a:xfrm rot="5400000">
            <a:off x="3093860" y="2995501"/>
            <a:ext cx="1798598" cy="243563"/>
          </a:xfrm>
          <a:prstGeom prst="bentConnector2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70" name="Group 69"/>
          <p:cNvGrpSpPr/>
          <p:nvPr/>
        </p:nvGrpSpPr>
        <p:grpSpPr>
          <a:xfrm>
            <a:off x="4304387" y="3782183"/>
            <a:ext cx="348247" cy="468794"/>
            <a:chOff x="5473700" y="7607300"/>
            <a:chExt cx="965200" cy="1193800"/>
          </a:xfrm>
        </p:grpSpPr>
        <p:sp>
          <p:nvSpPr>
            <p:cNvPr id="71" name="Rectangle 70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>
                <a:solidFill>
                  <a:prstClr val="black"/>
                </a:solidFill>
                <a:latin typeface="Arial Unicode MS"/>
              </a:endParaRPr>
            </a:p>
          </p:txBody>
        </p:sp>
        <p:cxnSp>
          <p:nvCxnSpPr>
            <p:cNvPr id="72" name="Straight Connector 71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0" name="Rectangle 19"/>
          <p:cNvSpPr/>
          <p:nvPr/>
        </p:nvSpPr>
        <p:spPr>
          <a:xfrm>
            <a:off x="3967603" y="2372433"/>
            <a:ext cx="997862" cy="411451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white"/>
              </a:solidFill>
              <a:latin typeface="Arial Unicode MS"/>
            </a:endParaRPr>
          </a:p>
        </p:txBody>
      </p:sp>
      <p:cxnSp>
        <p:nvCxnSpPr>
          <p:cNvPr id="83" name="Straight Connector 82"/>
          <p:cNvCxnSpPr>
            <a:stCxn id="31" idx="2"/>
            <a:endCxn id="71" idx="0"/>
          </p:cNvCxnSpPr>
          <p:nvPr/>
        </p:nvCxnSpPr>
        <p:spPr>
          <a:xfrm>
            <a:off x="4469883" y="3334927"/>
            <a:ext cx="8628" cy="44725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3970952" y="2923476"/>
            <a:ext cx="997862" cy="411451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white"/>
              </a:solidFill>
              <a:latin typeface="Arial Unicode MS"/>
            </a:endParaRPr>
          </a:p>
        </p:txBody>
      </p:sp>
      <p:grpSp>
        <p:nvGrpSpPr>
          <p:cNvPr id="86" name="Group 85"/>
          <p:cNvGrpSpPr/>
          <p:nvPr/>
        </p:nvGrpSpPr>
        <p:grpSpPr>
          <a:xfrm>
            <a:off x="4954178" y="3782183"/>
            <a:ext cx="348247" cy="468794"/>
            <a:chOff x="5473700" y="7607300"/>
            <a:chExt cx="965200" cy="1193800"/>
          </a:xfrm>
        </p:grpSpPr>
        <p:sp>
          <p:nvSpPr>
            <p:cNvPr id="87" name="Rectangle 86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>
                <a:solidFill>
                  <a:prstClr val="black"/>
                </a:solidFill>
                <a:latin typeface="Arial Unicode MS"/>
              </a:endParaRPr>
            </a:p>
          </p:txBody>
        </p:sp>
        <p:cxnSp>
          <p:nvCxnSpPr>
            <p:cNvPr id="88" name="Straight Connector 87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96" name="Elbow Connector 95"/>
          <p:cNvCxnSpPr>
            <a:stCxn id="87" idx="0"/>
          </p:cNvCxnSpPr>
          <p:nvPr/>
        </p:nvCxnSpPr>
        <p:spPr>
          <a:xfrm rot="16200000" flipV="1">
            <a:off x="4410444" y="3064325"/>
            <a:ext cx="998300" cy="437416"/>
          </a:xfrm>
          <a:prstGeom prst="bentConnector3">
            <a:avLst>
              <a:gd name="adj1" fmla="val 91592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4" name="Rectangle 103"/>
          <p:cNvSpPr/>
          <p:nvPr/>
        </p:nvSpPr>
        <p:spPr>
          <a:xfrm>
            <a:off x="4757402" y="1894247"/>
            <a:ext cx="161184" cy="26440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07" name="Rectangle 106"/>
          <p:cNvSpPr/>
          <p:nvPr/>
        </p:nvSpPr>
        <p:spPr>
          <a:xfrm>
            <a:off x="4569430" y="1894247"/>
            <a:ext cx="161184" cy="26440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08" name="Rectangle 107"/>
          <p:cNvSpPr/>
          <p:nvPr/>
        </p:nvSpPr>
        <p:spPr>
          <a:xfrm>
            <a:off x="4381458" y="1894247"/>
            <a:ext cx="161184" cy="26440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09" name="Rectangle 108"/>
          <p:cNvSpPr/>
          <p:nvPr/>
        </p:nvSpPr>
        <p:spPr>
          <a:xfrm>
            <a:off x="4193485" y="1894247"/>
            <a:ext cx="161184" cy="26440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10" name="Rectangle 109"/>
          <p:cNvSpPr/>
          <p:nvPr/>
        </p:nvSpPr>
        <p:spPr>
          <a:xfrm>
            <a:off x="4005513" y="1894247"/>
            <a:ext cx="161184" cy="26440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13" name="Rectangle 112"/>
          <p:cNvSpPr/>
          <p:nvPr/>
        </p:nvSpPr>
        <p:spPr>
          <a:xfrm>
            <a:off x="5010347" y="376003"/>
            <a:ext cx="467849" cy="5512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12" name="TextBox 111"/>
          <p:cNvSpPr txBox="1"/>
          <p:nvPr/>
        </p:nvSpPr>
        <p:spPr>
          <a:xfrm>
            <a:off x="5030665" y="396900"/>
            <a:ext cx="567784" cy="5793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055" dirty="0" err="1">
                <a:solidFill>
                  <a:schemeClr val="tx1"/>
                </a:solidFill>
                <a:latin typeface="Arial Unicode MS"/>
              </a:rPr>
              <a:t>Key</a:t>
            </a:r>
            <a:endParaRPr lang="nl-NL" sz="1055" dirty="0">
              <a:solidFill>
                <a:schemeClr val="tx1"/>
              </a:solidFill>
              <a:latin typeface="Arial Unicode MS"/>
            </a:endParaRPr>
          </a:p>
          <a:p>
            <a:pPr defTabSz="661109"/>
            <a:r>
              <a:rPr lang="nl-NL" sz="1055" dirty="0">
                <a:solidFill>
                  <a:schemeClr val="tx1"/>
                </a:solidFill>
                <a:latin typeface="Arial Unicode MS"/>
              </a:rPr>
              <a:t>Value </a:t>
            </a:r>
          </a:p>
          <a:p>
            <a:pPr defTabSz="661109"/>
            <a:r>
              <a:rPr lang="nl-NL" sz="1055" dirty="0">
                <a:solidFill>
                  <a:schemeClr val="tx1"/>
                </a:solidFill>
                <a:latin typeface="Arial Unicode MS"/>
              </a:rPr>
              <a:t>Time</a:t>
            </a:r>
            <a:endParaRPr lang="en-US" sz="1055" dirty="0" err="1">
              <a:solidFill>
                <a:schemeClr val="tx1"/>
              </a:solidFill>
              <a:latin typeface="Arial Unicode MS"/>
            </a:endParaRPr>
          </a:p>
        </p:txBody>
      </p:sp>
      <p:cxnSp>
        <p:nvCxnSpPr>
          <p:cNvPr id="115" name="Straight Connector 114"/>
          <p:cNvCxnSpPr/>
          <p:nvPr/>
        </p:nvCxnSpPr>
        <p:spPr>
          <a:xfrm flipV="1">
            <a:off x="4757402" y="932487"/>
            <a:ext cx="252945" cy="961760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7" name="Straight Connector 116"/>
          <p:cNvCxnSpPr/>
          <p:nvPr/>
        </p:nvCxnSpPr>
        <p:spPr>
          <a:xfrm flipV="1">
            <a:off x="4918586" y="927203"/>
            <a:ext cx="559610" cy="967045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716B8A1B-4056-4154-B695-3C3C0C5E6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B4411D-7003-46A9-9AE1-B282D3678F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2D9F76-416D-4096-91E6-827667E7C1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Online Meetup Introducing Apache Kafka - Part One of Three</a:t>
            </a:r>
            <a:endParaRPr lang="nl-NL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40AECA21-4548-4DEA-8C19-96016CBB070D}"/>
              </a:ext>
            </a:extLst>
          </p:cNvPr>
          <p:cNvSpPr txBox="1"/>
          <p:nvPr/>
        </p:nvSpPr>
        <p:spPr>
          <a:xfrm>
            <a:off x="2609393" y="3912860"/>
            <a:ext cx="10454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61109"/>
            <a:r>
              <a:rPr lang="nl-NL" sz="1200" i="1" dirty="0">
                <a:solidFill>
                  <a:srgbClr val="000000"/>
                </a:solidFill>
                <a:latin typeface="Arial Unicode MS"/>
              </a:rPr>
              <a:t>Message Log</a:t>
            </a:r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1641F7CE-8DD9-4EF8-9B55-16618774114F}"/>
              </a:ext>
            </a:extLst>
          </p:cNvPr>
          <p:cNvCxnSpPr>
            <a:cxnSpLocks/>
          </p:cNvCxnSpPr>
          <p:nvPr/>
        </p:nvCxnSpPr>
        <p:spPr>
          <a:xfrm flipV="1">
            <a:off x="3299143" y="4105019"/>
            <a:ext cx="183821" cy="11427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28972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Image result for image apache zookeep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6743" y="817615"/>
            <a:ext cx="743846" cy="472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9" name="Group 178"/>
          <p:cNvGrpSpPr/>
          <p:nvPr/>
        </p:nvGrpSpPr>
        <p:grpSpPr>
          <a:xfrm>
            <a:off x="3040942" y="4210795"/>
            <a:ext cx="348247" cy="468794"/>
            <a:chOff x="5473700" y="7607300"/>
            <a:chExt cx="965200" cy="1193800"/>
          </a:xfrm>
        </p:grpSpPr>
        <p:sp>
          <p:nvSpPr>
            <p:cNvPr id="180" name="Rectangle 179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>
                <a:solidFill>
                  <a:prstClr val="black"/>
                </a:solidFill>
                <a:latin typeface="Arial Unicode MS"/>
              </a:endParaRPr>
            </a:p>
          </p:txBody>
        </p:sp>
        <p:cxnSp>
          <p:nvCxnSpPr>
            <p:cNvPr id="181" name="Straight Connector 180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2" name="Straight Connector 181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3" name="Straight Connector 182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4" name="Straight Connector 183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5" name="Straight Connector 184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6" name="Straight Connector 185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7" name="Straight Connector 186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88" name="Group 187"/>
          <p:cNvGrpSpPr/>
          <p:nvPr/>
        </p:nvGrpSpPr>
        <p:grpSpPr>
          <a:xfrm>
            <a:off x="2960577" y="4130431"/>
            <a:ext cx="348247" cy="468794"/>
            <a:chOff x="5473700" y="7607300"/>
            <a:chExt cx="965200" cy="1193800"/>
          </a:xfrm>
        </p:grpSpPr>
        <p:sp>
          <p:nvSpPr>
            <p:cNvPr id="189" name="Rectangle 188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>
                <a:solidFill>
                  <a:prstClr val="black"/>
                </a:solidFill>
                <a:latin typeface="Arial Unicode MS"/>
              </a:endParaRPr>
            </a:p>
          </p:txBody>
        </p:sp>
        <p:cxnSp>
          <p:nvCxnSpPr>
            <p:cNvPr id="190" name="Straight Connector 189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1" name="Straight Connector 190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2" name="Straight Connector 191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3" name="Straight Connector 192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4" name="Straight Connector 193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5" name="Straight Connector 194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6" name="Straight Connector 195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61" name="Group 160"/>
          <p:cNvGrpSpPr/>
          <p:nvPr/>
        </p:nvGrpSpPr>
        <p:grpSpPr>
          <a:xfrm>
            <a:off x="3322218" y="4036672"/>
            <a:ext cx="348247" cy="468794"/>
            <a:chOff x="5473700" y="7607300"/>
            <a:chExt cx="965200" cy="1193800"/>
          </a:xfrm>
        </p:grpSpPr>
        <p:sp>
          <p:nvSpPr>
            <p:cNvPr id="162" name="Rectangle 161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>
                <a:solidFill>
                  <a:prstClr val="black"/>
                </a:solidFill>
                <a:latin typeface="Arial Unicode MS"/>
              </a:endParaRPr>
            </a:p>
          </p:txBody>
        </p:sp>
        <p:cxnSp>
          <p:nvCxnSpPr>
            <p:cNvPr id="163" name="Straight Connector 162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70" name="Group 169"/>
          <p:cNvGrpSpPr/>
          <p:nvPr/>
        </p:nvGrpSpPr>
        <p:grpSpPr>
          <a:xfrm>
            <a:off x="3241854" y="3956307"/>
            <a:ext cx="348247" cy="468794"/>
            <a:chOff x="5473700" y="7607300"/>
            <a:chExt cx="965200" cy="1193800"/>
          </a:xfrm>
        </p:grpSpPr>
        <p:sp>
          <p:nvSpPr>
            <p:cNvPr id="171" name="Rectangle 170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>
                <a:solidFill>
                  <a:prstClr val="black"/>
                </a:solidFill>
                <a:latin typeface="Arial Unicode MS"/>
              </a:endParaRPr>
            </a:p>
          </p:txBody>
        </p:sp>
        <p:cxnSp>
          <p:nvCxnSpPr>
            <p:cNvPr id="172" name="Straight Connector 171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8" name="Straight Connector 177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2" name="Group 81"/>
          <p:cNvGrpSpPr/>
          <p:nvPr/>
        </p:nvGrpSpPr>
        <p:grpSpPr>
          <a:xfrm>
            <a:off x="3603495" y="3862548"/>
            <a:ext cx="348247" cy="468794"/>
            <a:chOff x="5473700" y="7607300"/>
            <a:chExt cx="965200" cy="1193800"/>
          </a:xfrm>
        </p:grpSpPr>
        <p:sp>
          <p:nvSpPr>
            <p:cNvPr id="84" name="Rectangle 83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>
                <a:solidFill>
                  <a:prstClr val="black"/>
                </a:solidFill>
                <a:latin typeface="Arial Unicode MS"/>
              </a:endParaRPr>
            </a:p>
          </p:txBody>
        </p:sp>
        <p:cxnSp>
          <p:nvCxnSpPr>
            <p:cNvPr id="85" name="Straight Connector 84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1" name="Rectangle 80"/>
          <p:cNvSpPr/>
          <p:nvPr/>
        </p:nvSpPr>
        <p:spPr>
          <a:xfrm>
            <a:off x="3820268" y="1226818"/>
            <a:ext cx="1647477" cy="210287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3726509" y="1347365"/>
            <a:ext cx="1647477" cy="210287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362447" y="1237282"/>
            <a:ext cx="1038044" cy="569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white"/>
              </a:solidFill>
              <a:latin typeface="Arial Unicode M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362447" y="2040929"/>
            <a:ext cx="1038044" cy="569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white"/>
              </a:solidFill>
              <a:latin typeface="Arial Unicode M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362447" y="2844576"/>
            <a:ext cx="1038044" cy="569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white"/>
              </a:solidFill>
              <a:latin typeface="Arial Unicode MS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338363" y="828343"/>
            <a:ext cx="1038044" cy="56925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338363" y="1571298"/>
            <a:ext cx="1038044" cy="37838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338363" y="2486284"/>
            <a:ext cx="1038044" cy="75635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338363" y="3400014"/>
            <a:ext cx="1038044" cy="56925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338363" y="2123387"/>
            <a:ext cx="1038044" cy="18919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485698" y="2610179"/>
            <a:ext cx="321459" cy="23439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877476" y="2610179"/>
            <a:ext cx="321459" cy="23439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6485698" y="2896059"/>
            <a:ext cx="321459" cy="23439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6877476" y="2896059"/>
            <a:ext cx="321459" cy="23439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632750" y="1467912"/>
            <a:ext cx="1647477" cy="210287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967603" y="1686717"/>
            <a:ext cx="997862" cy="712295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white"/>
              </a:solidFill>
              <a:latin typeface="Arial Unicode MS"/>
            </a:endParaRPr>
          </a:p>
        </p:txBody>
      </p:sp>
      <p:cxnSp>
        <p:nvCxnSpPr>
          <p:cNvPr id="22" name="Elbow Connector 21"/>
          <p:cNvCxnSpPr/>
          <p:nvPr/>
        </p:nvCxnSpPr>
        <p:spPr>
          <a:xfrm>
            <a:off x="2400491" y="1441542"/>
            <a:ext cx="1567112" cy="490350"/>
          </a:xfrm>
          <a:prstGeom prst="bentConnector3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/>
          <p:cNvCxnSpPr/>
          <p:nvPr/>
        </p:nvCxnSpPr>
        <p:spPr>
          <a:xfrm flipV="1">
            <a:off x="2400491" y="2099319"/>
            <a:ext cx="1567112" cy="118663"/>
          </a:xfrm>
          <a:prstGeom prst="bentConnector3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endCxn id="20" idx="1"/>
          </p:cNvCxnSpPr>
          <p:nvPr/>
        </p:nvCxnSpPr>
        <p:spPr>
          <a:xfrm flipV="1">
            <a:off x="2400491" y="2651617"/>
            <a:ext cx="1567112" cy="361641"/>
          </a:xfrm>
          <a:prstGeom prst="bentConnector3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/>
          <p:cNvCxnSpPr/>
          <p:nvPr/>
        </p:nvCxnSpPr>
        <p:spPr>
          <a:xfrm>
            <a:off x="2400491" y="2419313"/>
            <a:ext cx="1567112" cy="160729"/>
          </a:xfrm>
          <a:prstGeom prst="bentConnector3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7" idx="3"/>
          </p:cNvCxnSpPr>
          <p:nvPr/>
        </p:nvCxnSpPr>
        <p:spPr>
          <a:xfrm>
            <a:off x="2400491" y="3129201"/>
            <a:ext cx="1567112" cy="1255"/>
          </a:xfrm>
          <a:prstGeom prst="bentConnector3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Elbow Connector 43"/>
          <p:cNvCxnSpPr/>
          <p:nvPr/>
        </p:nvCxnSpPr>
        <p:spPr>
          <a:xfrm>
            <a:off x="4927390" y="2026802"/>
            <a:ext cx="1558309" cy="747455"/>
          </a:xfrm>
          <a:prstGeom prst="bentConnector3">
            <a:avLst>
              <a:gd name="adj1" fmla="val 68480"/>
            </a:avLst>
          </a:prstGeom>
          <a:ln w="1905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6" name="Elbow Connector 45"/>
          <p:cNvCxnSpPr>
            <a:endCxn id="12" idx="1"/>
          </p:cNvCxnSpPr>
          <p:nvPr/>
        </p:nvCxnSpPr>
        <p:spPr>
          <a:xfrm>
            <a:off x="4972163" y="2700171"/>
            <a:ext cx="1366200" cy="984468"/>
          </a:xfrm>
          <a:prstGeom prst="bentConnector3">
            <a:avLst/>
          </a:prstGeom>
          <a:ln w="1905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1462534" y="927203"/>
            <a:ext cx="925253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>
                <a:solidFill>
                  <a:srgbClr val="000000"/>
                </a:solidFill>
                <a:latin typeface="Arial Unicode MS"/>
              </a:rPr>
              <a:t>Producers</a:t>
            </a:r>
            <a:endParaRPr lang="en-US" sz="1266" dirty="0" err="1">
              <a:solidFill>
                <a:srgbClr val="000000"/>
              </a:solidFill>
              <a:latin typeface="Arial Unicode MS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6458542" y="518682"/>
            <a:ext cx="1013419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 err="1">
                <a:solidFill>
                  <a:srgbClr val="000000"/>
                </a:solidFill>
                <a:latin typeface="Arial Unicode MS"/>
              </a:rPr>
              <a:t>Consumers</a:t>
            </a:r>
            <a:endParaRPr lang="en-US" sz="1266" dirty="0" err="1">
              <a:solidFill>
                <a:srgbClr val="000000"/>
              </a:solidFill>
              <a:latin typeface="Arial Unicode MS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4229243" y="1650798"/>
            <a:ext cx="564193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>
                <a:solidFill>
                  <a:prstClr val="white"/>
                </a:solidFill>
                <a:latin typeface="Arial Unicode MS"/>
              </a:rPr>
              <a:t>Topic</a:t>
            </a:r>
            <a:endParaRPr lang="en-US" sz="1266" dirty="0" err="1">
              <a:solidFill>
                <a:prstClr val="white"/>
              </a:solidFill>
              <a:latin typeface="Arial Unicode MS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3604436" y="1421635"/>
            <a:ext cx="663964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>
                <a:solidFill>
                  <a:prstClr val="white"/>
                </a:solidFill>
                <a:latin typeface="Arial Unicode MS"/>
              </a:rPr>
              <a:t>Broker</a:t>
            </a:r>
            <a:endParaRPr lang="en-US" sz="1266" dirty="0" err="1">
              <a:solidFill>
                <a:prstClr val="white"/>
              </a:solidFill>
              <a:latin typeface="Arial Unicode MS"/>
            </a:endParaRPr>
          </a:p>
        </p:txBody>
      </p:sp>
      <p:pic>
        <p:nvPicPr>
          <p:cNvPr id="2050" name="Picture 2" descr="Image result for logo kafk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8003" y="21215"/>
            <a:ext cx="1384610" cy="727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5" name="Group 64"/>
          <p:cNvGrpSpPr/>
          <p:nvPr/>
        </p:nvGrpSpPr>
        <p:grpSpPr>
          <a:xfrm>
            <a:off x="3523130" y="3782183"/>
            <a:ext cx="348247" cy="468794"/>
            <a:chOff x="5473700" y="7607300"/>
            <a:chExt cx="965200" cy="1193800"/>
          </a:xfrm>
        </p:grpSpPr>
        <p:sp>
          <p:nvSpPr>
            <p:cNvPr id="55" name="Rectangle 54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>
                <a:solidFill>
                  <a:prstClr val="black"/>
                </a:solidFill>
                <a:latin typeface="Arial Unicode MS"/>
              </a:endParaRPr>
            </a:p>
          </p:txBody>
        </p:sp>
        <p:cxnSp>
          <p:nvCxnSpPr>
            <p:cNvPr id="57" name="Straight Connector 56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67" name="Elbow Connector 66"/>
          <p:cNvCxnSpPr/>
          <p:nvPr/>
        </p:nvCxnSpPr>
        <p:spPr>
          <a:xfrm rot="5400000">
            <a:off x="3033619" y="2910290"/>
            <a:ext cx="1917261" cy="295320"/>
          </a:xfrm>
          <a:prstGeom prst="bentConnector2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70" name="Group 69"/>
          <p:cNvGrpSpPr/>
          <p:nvPr/>
        </p:nvGrpSpPr>
        <p:grpSpPr>
          <a:xfrm>
            <a:off x="4304387" y="3782183"/>
            <a:ext cx="348247" cy="468794"/>
            <a:chOff x="5473700" y="7607300"/>
            <a:chExt cx="965200" cy="1193800"/>
          </a:xfrm>
        </p:grpSpPr>
        <p:sp>
          <p:nvSpPr>
            <p:cNvPr id="71" name="Rectangle 70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>
                <a:solidFill>
                  <a:prstClr val="black"/>
                </a:solidFill>
                <a:latin typeface="Arial Unicode MS"/>
              </a:endParaRPr>
            </a:p>
          </p:txBody>
        </p:sp>
        <p:cxnSp>
          <p:nvCxnSpPr>
            <p:cNvPr id="72" name="Straight Connector 71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83" name="Straight Connector 82"/>
          <p:cNvCxnSpPr>
            <a:stCxn id="31" idx="2"/>
            <a:endCxn id="71" idx="0"/>
          </p:cNvCxnSpPr>
          <p:nvPr/>
        </p:nvCxnSpPr>
        <p:spPr>
          <a:xfrm>
            <a:off x="4469883" y="3334927"/>
            <a:ext cx="8628" cy="44725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86" name="Group 85"/>
          <p:cNvGrpSpPr/>
          <p:nvPr/>
        </p:nvGrpSpPr>
        <p:grpSpPr>
          <a:xfrm>
            <a:off x="4954178" y="3782183"/>
            <a:ext cx="348247" cy="468794"/>
            <a:chOff x="5473700" y="7607300"/>
            <a:chExt cx="965200" cy="1193800"/>
          </a:xfrm>
        </p:grpSpPr>
        <p:sp>
          <p:nvSpPr>
            <p:cNvPr id="87" name="Rectangle 86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>
                <a:solidFill>
                  <a:prstClr val="black"/>
                </a:solidFill>
                <a:latin typeface="Arial Unicode MS"/>
              </a:endParaRPr>
            </a:p>
          </p:txBody>
        </p:sp>
        <p:cxnSp>
          <p:nvCxnSpPr>
            <p:cNvPr id="88" name="Straight Connector 87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96" name="Elbow Connector 95"/>
          <p:cNvCxnSpPr>
            <a:stCxn id="87" idx="0"/>
          </p:cNvCxnSpPr>
          <p:nvPr/>
        </p:nvCxnSpPr>
        <p:spPr>
          <a:xfrm rot="16200000" flipV="1">
            <a:off x="4410444" y="3064325"/>
            <a:ext cx="998300" cy="437416"/>
          </a:xfrm>
          <a:prstGeom prst="bentConnector3">
            <a:avLst>
              <a:gd name="adj1" fmla="val 91592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2942953" y="1167276"/>
            <a:ext cx="401072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i="1" dirty="0" err="1">
                <a:solidFill>
                  <a:srgbClr val="000000"/>
                </a:solidFill>
                <a:latin typeface="Arial Unicode MS"/>
              </a:rPr>
              <a:t>tcp</a:t>
            </a:r>
            <a:endParaRPr lang="en-US" sz="1266" i="1" dirty="0" err="1">
              <a:solidFill>
                <a:srgbClr val="000000"/>
              </a:solidFill>
              <a:latin typeface="Arial Unicode MS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5648851" y="776047"/>
            <a:ext cx="401072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i="1" dirty="0" err="1">
                <a:solidFill>
                  <a:srgbClr val="000000"/>
                </a:solidFill>
                <a:latin typeface="Arial Unicode MS"/>
              </a:rPr>
              <a:t>tcp</a:t>
            </a:r>
            <a:endParaRPr lang="en-US" sz="1266" i="1" dirty="0" err="1">
              <a:solidFill>
                <a:srgbClr val="000000"/>
              </a:solidFill>
              <a:latin typeface="Arial Unicode MS"/>
            </a:endParaRPr>
          </a:p>
        </p:txBody>
      </p:sp>
      <p:grpSp>
        <p:nvGrpSpPr>
          <p:cNvPr id="120" name="Group 119"/>
          <p:cNvGrpSpPr/>
          <p:nvPr/>
        </p:nvGrpSpPr>
        <p:grpSpPr>
          <a:xfrm>
            <a:off x="4384752" y="3862548"/>
            <a:ext cx="348247" cy="468794"/>
            <a:chOff x="5473700" y="7607300"/>
            <a:chExt cx="965200" cy="1193800"/>
          </a:xfrm>
        </p:grpSpPr>
        <p:sp>
          <p:nvSpPr>
            <p:cNvPr id="121" name="Rectangle 120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>
                <a:solidFill>
                  <a:prstClr val="black"/>
                </a:solidFill>
                <a:latin typeface="Arial Unicode MS"/>
              </a:endParaRPr>
            </a:p>
          </p:txBody>
        </p:sp>
        <p:cxnSp>
          <p:nvCxnSpPr>
            <p:cNvPr id="122" name="Straight Connector 121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7" name="Straight Connector 126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29" name="Group 128"/>
          <p:cNvGrpSpPr/>
          <p:nvPr/>
        </p:nvGrpSpPr>
        <p:grpSpPr>
          <a:xfrm>
            <a:off x="4465117" y="3942913"/>
            <a:ext cx="348247" cy="468794"/>
            <a:chOff x="5473700" y="7607300"/>
            <a:chExt cx="965200" cy="1193800"/>
          </a:xfrm>
        </p:grpSpPr>
        <p:sp>
          <p:nvSpPr>
            <p:cNvPr id="130" name="Rectangle 129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>
                <a:solidFill>
                  <a:prstClr val="black"/>
                </a:solidFill>
                <a:latin typeface="Arial Unicode MS"/>
              </a:endParaRPr>
            </a:p>
          </p:txBody>
        </p:sp>
        <p:cxnSp>
          <p:nvCxnSpPr>
            <p:cNvPr id="131" name="Straight Connector 130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2" name="Straight Connector 131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3" name="Straight Connector 132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4" name="Straight Connector 133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5" name="Straight Connector 134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6" name="Straight Connector 135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7" name="Straight Connector 136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38" name="Group 137"/>
          <p:cNvGrpSpPr/>
          <p:nvPr/>
        </p:nvGrpSpPr>
        <p:grpSpPr>
          <a:xfrm>
            <a:off x="5034543" y="3862548"/>
            <a:ext cx="348247" cy="468794"/>
            <a:chOff x="5473700" y="7607300"/>
            <a:chExt cx="965200" cy="1193800"/>
          </a:xfrm>
        </p:grpSpPr>
        <p:sp>
          <p:nvSpPr>
            <p:cNvPr id="139" name="Rectangle 138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>
                <a:solidFill>
                  <a:prstClr val="black"/>
                </a:solidFill>
                <a:latin typeface="Arial Unicode MS"/>
              </a:endParaRPr>
            </a:p>
          </p:txBody>
        </p:sp>
        <p:cxnSp>
          <p:nvCxnSpPr>
            <p:cNvPr id="140" name="Straight Connector 139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1" name="Straight Connector 140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2" name="Straight Connector 141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3" name="Straight Connector 142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4" name="Straight Connector 143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5" name="Straight Connector 144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6" name="Straight Connector 145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47" name="Group 146"/>
          <p:cNvGrpSpPr/>
          <p:nvPr/>
        </p:nvGrpSpPr>
        <p:grpSpPr>
          <a:xfrm>
            <a:off x="5114908" y="3942913"/>
            <a:ext cx="348247" cy="468794"/>
            <a:chOff x="5473700" y="7607300"/>
            <a:chExt cx="965200" cy="1193800"/>
          </a:xfrm>
        </p:grpSpPr>
        <p:sp>
          <p:nvSpPr>
            <p:cNvPr id="148" name="Rectangle 147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>
                <a:solidFill>
                  <a:prstClr val="black"/>
                </a:solidFill>
                <a:latin typeface="Arial Unicode MS"/>
              </a:endParaRPr>
            </a:p>
          </p:txBody>
        </p:sp>
        <p:cxnSp>
          <p:nvCxnSpPr>
            <p:cNvPr id="149" name="Straight Connector 148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0" name="Straight Connector 149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1" name="Straight Connector 150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2" name="Straight Connector 151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3" name="Straight Connector 152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4" name="Straight Connector 153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5" name="Straight Connector 154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4" name="Rectangle 33"/>
          <p:cNvSpPr/>
          <p:nvPr/>
        </p:nvSpPr>
        <p:spPr>
          <a:xfrm>
            <a:off x="4088153" y="1860527"/>
            <a:ext cx="839237" cy="23879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04" name="Rectangle 103"/>
          <p:cNvSpPr/>
          <p:nvPr/>
        </p:nvSpPr>
        <p:spPr>
          <a:xfrm>
            <a:off x="4730614" y="1894248"/>
            <a:ext cx="161184" cy="14861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07" name="Rectangle 106"/>
          <p:cNvSpPr/>
          <p:nvPr/>
        </p:nvSpPr>
        <p:spPr>
          <a:xfrm>
            <a:off x="4542642" y="1894248"/>
            <a:ext cx="161184" cy="14861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08" name="Rectangle 107"/>
          <p:cNvSpPr/>
          <p:nvPr/>
        </p:nvSpPr>
        <p:spPr>
          <a:xfrm>
            <a:off x="4354669" y="1894248"/>
            <a:ext cx="161184" cy="14861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09" name="Rectangle 108"/>
          <p:cNvSpPr/>
          <p:nvPr/>
        </p:nvSpPr>
        <p:spPr>
          <a:xfrm>
            <a:off x="4166697" y="1894248"/>
            <a:ext cx="161184" cy="14861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cxnSp>
        <p:nvCxnSpPr>
          <p:cNvPr id="41" name="Elbow Connector 40"/>
          <p:cNvCxnSpPr/>
          <p:nvPr/>
        </p:nvCxnSpPr>
        <p:spPr>
          <a:xfrm flipV="1">
            <a:off x="4485384" y="1706913"/>
            <a:ext cx="1852979" cy="280439"/>
          </a:xfrm>
          <a:prstGeom prst="bentConnector3">
            <a:avLst>
              <a:gd name="adj1" fmla="val 81082"/>
            </a:avLst>
          </a:prstGeom>
          <a:ln w="1905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6" name="Elbow Connector 35"/>
          <p:cNvCxnSpPr>
            <a:endCxn id="9" idx="1"/>
          </p:cNvCxnSpPr>
          <p:nvPr/>
        </p:nvCxnSpPr>
        <p:spPr>
          <a:xfrm flipV="1">
            <a:off x="4652634" y="1112968"/>
            <a:ext cx="1685729" cy="836714"/>
          </a:xfrm>
          <a:prstGeom prst="bentConnector3">
            <a:avLst>
              <a:gd name="adj1" fmla="val 59932"/>
            </a:avLst>
          </a:prstGeom>
          <a:ln w="1905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56" name="Rectangle 155"/>
          <p:cNvSpPr/>
          <p:nvPr/>
        </p:nvSpPr>
        <p:spPr>
          <a:xfrm>
            <a:off x="4081456" y="2121712"/>
            <a:ext cx="839237" cy="23879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57" name="Rectangle 156"/>
          <p:cNvSpPr/>
          <p:nvPr/>
        </p:nvSpPr>
        <p:spPr>
          <a:xfrm>
            <a:off x="4723917" y="2155433"/>
            <a:ext cx="161184" cy="14861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58" name="Rectangle 157"/>
          <p:cNvSpPr/>
          <p:nvPr/>
        </p:nvSpPr>
        <p:spPr>
          <a:xfrm>
            <a:off x="4535945" y="2155433"/>
            <a:ext cx="161184" cy="14861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59" name="Rectangle 158"/>
          <p:cNvSpPr/>
          <p:nvPr/>
        </p:nvSpPr>
        <p:spPr>
          <a:xfrm>
            <a:off x="4347972" y="2155433"/>
            <a:ext cx="161184" cy="14861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cxnSp>
        <p:nvCxnSpPr>
          <p:cNvPr id="39" name="Elbow Connector 38"/>
          <p:cNvCxnSpPr>
            <a:endCxn id="84" idx="3"/>
          </p:cNvCxnSpPr>
          <p:nvPr/>
        </p:nvCxnSpPr>
        <p:spPr>
          <a:xfrm rot="5400000">
            <a:off x="3223011" y="3089236"/>
            <a:ext cx="1736441" cy="278978"/>
          </a:xfrm>
          <a:prstGeom prst="bentConnector2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3967603" y="2519350"/>
            <a:ext cx="997862" cy="264533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white"/>
              </a:solidFill>
              <a:latin typeface="Arial Unicode MS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3970952" y="2923476"/>
            <a:ext cx="997862" cy="411451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white"/>
              </a:solidFill>
              <a:latin typeface="Arial Unicode MS"/>
            </a:endParaRPr>
          </a:p>
        </p:txBody>
      </p:sp>
      <p:cxnSp>
        <p:nvCxnSpPr>
          <p:cNvPr id="48" name="Elbow Connector 47"/>
          <p:cNvCxnSpPr>
            <a:stCxn id="158" idx="3"/>
            <a:endCxn id="16" idx="1"/>
          </p:cNvCxnSpPr>
          <p:nvPr/>
        </p:nvCxnSpPr>
        <p:spPr>
          <a:xfrm>
            <a:off x="4697128" y="2229742"/>
            <a:ext cx="1788570" cy="783516"/>
          </a:xfrm>
          <a:prstGeom prst="bentConnector3">
            <a:avLst>
              <a:gd name="adj1" fmla="val 61982"/>
            </a:avLst>
          </a:prstGeom>
          <a:ln w="1905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0" name="Rectangle 49"/>
          <p:cNvSpPr/>
          <p:nvPr/>
        </p:nvSpPr>
        <p:spPr>
          <a:xfrm>
            <a:off x="2644885" y="1237282"/>
            <a:ext cx="214761" cy="29404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white"/>
              </a:solidFill>
              <a:latin typeface="Arial Unicode MS"/>
            </a:endParaRPr>
          </a:p>
        </p:txBody>
      </p:sp>
      <p:sp>
        <p:nvSpPr>
          <p:cNvPr id="197" name="Rectangle 196"/>
          <p:cNvSpPr/>
          <p:nvPr/>
        </p:nvSpPr>
        <p:spPr>
          <a:xfrm>
            <a:off x="2678370" y="1289000"/>
            <a:ext cx="80592" cy="12172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98" name="Rectangle 197"/>
          <p:cNvSpPr/>
          <p:nvPr/>
        </p:nvSpPr>
        <p:spPr>
          <a:xfrm>
            <a:off x="2698462" y="1331955"/>
            <a:ext cx="80592" cy="12172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99" name="Rectangle 198"/>
          <p:cNvSpPr/>
          <p:nvPr/>
        </p:nvSpPr>
        <p:spPr>
          <a:xfrm>
            <a:off x="2725250" y="1388304"/>
            <a:ext cx="80592" cy="12172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pic>
        <p:nvPicPr>
          <p:cNvPr id="6148" name="Picture 4" descr="Image result for server host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9660" y="804012"/>
            <a:ext cx="604122" cy="604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0" name="Picture 4" descr="Image result for server host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751349" y="666068"/>
            <a:ext cx="604122" cy="604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Image result for laptop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889" y="871450"/>
            <a:ext cx="419937" cy="460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1" name="TextBox 200">
            <a:extLst>
              <a:ext uri="{FF2B5EF4-FFF2-40B4-BE49-F238E27FC236}">
                <a16:creationId xmlns:a16="http://schemas.microsoft.com/office/drawing/2014/main" id="{8C72BB71-1B36-4322-BE08-3084B2BC02E6}"/>
              </a:ext>
            </a:extLst>
          </p:cNvPr>
          <p:cNvSpPr txBox="1"/>
          <p:nvPr/>
        </p:nvSpPr>
        <p:spPr>
          <a:xfrm>
            <a:off x="7523742" y="2433250"/>
            <a:ext cx="13612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00" i="1" dirty="0">
                <a:solidFill>
                  <a:srgbClr val="000000"/>
                </a:solidFill>
                <a:latin typeface="Arial Unicode MS"/>
              </a:rPr>
              <a:t>Consumer Group</a:t>
            </a:r>
            <a:endParaRPr lang="en-US" sz="1200" i="1" dirty="0" err="1">
              <a:solidFill>
                <a:srgbClr val="000000"/>
              </a:solidFill>
              <a:latin typeface="Arial Unicode MS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D780EF2-4610-4900-BB68-1F68C21B1EE1}"/>
              </a:ext>
            </a:extLst>
          </p:cNvPr>
          <p:cNvCxnSpPr>
            <a:cxnSpLocks/>
          </p:cNvCxnSpPr>
          <p:nvPr/>
        </p:nvCxnSpPr>
        <p:spPr>
          <a:xfrm flipH="1">
            <a:off x="7403704" y="2571750"/>
            <a:ext cx="147334" cy="13849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2" name="TextBox 201">
            <a:extLst>
              <a:ext uri="{FF2B5EF4-FFF2-40B4-BE49-F238E27FC236}">
                <a16:creationId xmlns:a16="http://schemas.microsoft.com/office/drawing/2014/main" id="{EC87AC18-5515-4012-A186-1469068B944D}"/>
              </a:ext>
            </a:extLst>
          </p:cNvPr>
          <p:cNvSpPr txBox="1"/>
          <p:nvPr/>
        </p:nvSpPr>
        <p:spPr>
          <a:xfrm>
            <a:off x="3191779" y="2242351"/>
            <a:ext cx="7473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00" i="1" dirty="0" err="1">
                <a:solidFill>
                  <a:srgbClr val="000000"/>
                </a:solidFill>
                <a:latin typeface="Arial Unicode MS"/>
              </a:rPr>
              <a:t>Partition</a:t>
            </a:r>
            <a:endParaRPr lang="en-US" sz="1200" i="1" dirty="0" err="1">
              <a:solidFill>
                <a:srgbClr val="000000"/>
              </a:solidFill>
              <a:latin typeface="Arial Unicode MS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001CB29-6E48-44B9-B14F-0D6AECCD5ECA}"/>
              </a:ext>
            </a:extLst>
          </p:cNvPr>
          <p:cNvCxnSpPr>
            <a:stCxn id="202" idx="3"/>
            <a:endCxn id="156" idx="1"/>
          </p:cNvCxnSpPr>
          <p:nvPr/>
        </p:nvCxnSpPr>
        <p:spPr>
          <a:xfrm flipV="1">
            <a:off x="3939099" y="2241108"/>
            <a:ext cx="142357" cy="13974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5" name="Footer Placeholder 34">
            <a:extLst>
              <a:ext uri="{FF2B5EF4-FFF2-40B4-BE49-F238E27FC236}">
                <a16:creationId xmlns:a16="http://schemas.microsoft.com/office/drawing/2014/main" id="{EE3F7375-647D-448B-BA23-6173AC2C2E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Online Meetup Introducing Apache Kafka - Part One of Three</a:t>
            </a:r>
            <a:endParaRPr lang="nl-NL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7E11D8-151E-4195-9C78-43BE29CEE876}"/>
              </a:ext>
            </a:extLst>
          </p:cNvPr>
          <p:cNvSpPr txBox="1"/>
          <p:nvPr/>
        </p:nvSpPr>
        <p:spPr>
          <a:xfrm>
            <a:off x="4920693" y="240863"/>
            <a:ext cx="730969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800" dirty="0"/>
              <a:t>Cluster</a:t>
            </a:r>
            <a:endParaRPr lang="en-NL" sz="1800" dirty="0" err="1"/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F1B8509A-4922-4764-A380-B95A42671B85}"/>
              </a:ext>
            </a:extLst>
          </p:cNvPr>
          <p:cNvSpPr txBox="1"/>
          <p:nvPr/>
        </p:nvSpPr>
        <p:spPr>
          <a:xfrm>
            <a:off x="1914729" y="3999132"/>
            <a:ext cx="10454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61109"/>
            <a:r>
              <a:rPr lang="nl-NL" sz="1200" i="1" dirty="0" err="1">
                <a:solidFill>
                  <a:srgbClr val="000000"/>
                </a:solidFill>
                <a:latin typeface="Arial Unicode MS"/>
              </a:rPr>
              <a:t>Partition</a:t>
            </a:r>
            <a:r>
              <a:rPr lang="nl-NL" sz="1200" i="1" dirty="0">
                <a:solidFill>
                  <a:srgbClr val="000000"/>
                </a:solidFill>
                <a:latin typeface="Arial Unicode MS"/>
              </a:rPr>
              <a:t> Log</a:t>
            </a:r>
          </a:p>
          <a:p>
            <a:pPr defTabSz="661109"/>
            <a:r>
              <a:rPr lang="nl-NL" sz="1200" i="1" dirty="0">
                <a:latin typeface="Arial Unicode MS"/>
              </a:rPr>
              <a:t>Replica</a:t>
            </a:r>
            <a:endParaRPr lang="en-US" sz="1200" i="1" dirty="0" err="1">
              <a:solidFill>
                <a:srgbClr val="000000"/>
              </a:solidFill>
              <a:latin typeface="Arial Unicode MS"/>
            </a:endParaRPr>
          </a:p>
        </p:txBody>
      </p:sp>
      <p:cxnSp>
        <p:nvCxnSpPr>
          <p:cNvPr id="204" name="Straight Arrow Connector 203">
            <a:extLst>
              <a:ext uri="{FF2B5EF4-FFF2-40B4-BE49-F238E27FC236}">
                <a16:creationId xmlns:a16="http://schemas.microsoft.com/office/drawing/2014/main" id="{AF8B371B-8925-4495-B71A-46E60835B454}"/>
              </a:ext>
            </a:extLst>
          </p:cNvPr>
          <p:cNvCxnSpPr>
            <a:cxnSpLocks/>
          </p:cNvCxnSpPr>
          <p:nvPr/>
        </p:nvCxnSpPr>
        <p:spPr>
          <a:xfrm flipV="1">
            <a:off x="2779054" y="4221624"/>
            <a:ext cx="183821" cy="11427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17635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What’s</a:t>
            </a:r>
            <a:r>
              <a:rPr lang="nl-NL" dirty="0"/>
              <a:t> </a:t>
            </a:r>
            <a:r>
              <a:rPr lang="nl-NL" dirty="0" err="1"/>
              <a:t>so</a:t>
            </a:r>
            <a:r>
              <a:rPr lang="nl-NL" dirty="0"/>
              <a:t> special?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NL" dirty="0" err="1"/>
              <a:t>Durable</a:t>
            </a:r>
            <a:r>
              <a:rPr lang="nl-NL" dirty="0"/>
              <a:t> transactions</a:t>
            </a:r>
          </a:p>
          <a:p>
            <a:r>
              <a:rPr lang="nl-NL" dirty="0" err="1"/>
              <a:t>Scalable</a:t>
            </a:r>
            <a:endParaRPr lang="nl-NL" dirty="0"/>
          </a:p>
          <a:p>
            <a:pPr lvl="1"/>
            <a:r>
              <a:rPr lang="nl-NL" dirty="0"/>
              <a:t>High volume</a:t>
            </a:r>
          </a:p>
          <a:p>
            <a:pPr lvl="1"/>
            <a:r>
              <a:rPr lang="nl-NL" dirty="0"/>
              <a:t>High speed</a:t>
            </a:r>
          </a:p>
          <a:p>
            <a:r>
              <a:rPr lang="nl-NL" dirty="0" err="1"/>
              <a:t>Available</a:t>
            </a:r>
            <a:endParaRPr lang="nl-NL" dirty="0"/>
          </a:p>
          <a:p>
            <a:r>
              <a:rPr lang="nl-NL" dirty="0"/>
              <a:t>Distributed</a:t>
            </a:r>
          </a:p>
          <a:p>
            <a:r>
              <a:rPr lang="nl-NL" dirty="0"/>
              <a:t>Open</a:t>
            </a:r>
          </a:p>
          <a:p>
            <a:r>
              <a:rPr lang="nl-NL" dirty="0"/>
              <a:t>Quick start </a:t>
            </a:r>
          </a:p>
          <a:p>
            <a:r>
              <a:rPr lang="nl-NL" dirty="0"/>
              <a:t>Free (no </a:t>
            </a:r>
            <a:r>
              <a:rPr lang="nl-NL" dirty="0" err="1"/>
              <a:t>license</a:t>
            </a:r>
            <a:r>
              <a:rPr lang="nl-NL" dirty="0"/>
              <a:t> </a:t>
            </a:r>
            <a:r>
              <a:rPr lang="nl-NL" dirty="0" err="1"/>
              <a:t>costs</a:t>
            </a:r>
            <a:r>
              <a:rPr lang="nl-NL" dirty="0"/>
              <a:t>)</a:t>
            </a:r>
          </a:p>
          <a:p>
            <a:r>
              <a:rPr lang="en-US" dirty="0"/>
              <a:t>“Self Fulfilling Prophecy” </a:t>
            </a:r>
            <a:br>
              <a:rPr lang="en-US" dirty="0"/>
            </a:br>
            <a:r>
              <a:rPr lang="en-US" dirty="0"/>
              <a:t>(positive feedback loop feeding from buzz around Kafka)</a:t>
            </a:r>
          </a:p>
          <a:p>
            <a:r>
              <a:rPr lang="en-US" dirty="0"/>
              <a:t>Eco system, tools/libraries/resources, cloud services</a:t>
            </a:r>
          </a:p>
        </p:txBody>
      </p:sp>
      <p:pic>
        <p:nvPicPr>
          <p:cNvPr id="4" name="Picture 2" descr="Image result for logo kafka">
            <a:extLst>
              <a:ext uri="{FF2B5EF4-FFF2-40B4-BE49-F238E27FC236}">
                <a16:creationId xmlns:a16="http://schemas.microsoft.com/office/drawing/2014/main" id="{4CBCBB03-FE5E-469A-B83D-CC410F717A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4563" y="1352785"/>
            <a:ext cx="2802701" cy="1473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7378FF-995E-42A1-8AF1-0E4A13E5BE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Online Meetup Introducing Apache Kafka - Part One of Three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418417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7467204-3271-4171-8532-1C1423463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Overview</a:t>
            </a:r>
            <a:endParaRPr lang="en-NL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2B7FCBC-576F-4756-B73C-2CCAC03BF4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936000"/>
            <a:ext cx="6623999" cy="3780000"/>
          </a:xfrm>
        </p:spPr>
        <p:txBody>
          <a:bodyPr/>
          <a:lstStyle/>
          <a:p>
            <a:r>
              <a:rPr lang="nl-NL" dirty="0" err="1"/>
              <a:t>What</a:t>
            </a:r>
            <a:r>
              <a:rPr lang="nl-NL" dirty="0"/>
              <a:t> is Apache </a:t>
            </a:r>
            <a:r>
              <a:rPr lang="nl-NL" dirty="0" err="1"/>
              <a:t>Kafka</a:t>
            </a:r>
            <a:r>
              <a:rPr lang="nl-NL" dirty="0"/>
              <a:t>? </a:t>
            </a:r>
            <a:r>
              <a:rPr lang="nl-NL" dirty="0" err="1"/>
              <a:t>Core</a:t>
            </a:r>
            <a:r>
              <a:rPr lang="nl-NL" dirty="0"/>
              <a:t> </a:t>
            </a:r>
            <a:r>
              <a:rPr lang="nl-NL" dirty="0" err="1"/>
              <a:t>concepts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technology</a:t>
            </a:r>
            <a:endParaRPr lang="nl-NL" dirty="0"/>
          </a:p>
          <a:p>
            <a:r>
              <a:rPr lang="nl-NL" dirty="0"/>
              <a:t>Lab 1 – First hands-on </a:t>
            </a:r>
            <a:r>
              <a:rPr lang="nl-NL" dirty="0" err="1"/>
              <a:t>with</a:t>
            </a:r>
            <a:r>
              <a:rPr lang="nl-NL" dirty="0"/>
              <a:t> Apache </a:t>
            </a:r>
            <a:r>
              <a:rPr lang="nl-NL" dirty="0" err="1"/>
              <a:t>Kafka</a:t>
            </a:r>
            <a:endParaRPr lang="nl-NL" dirty="0"/>
          </a:p>
          <a:p>
            <a:r>
              <a:rPr lang="nl-NL" dirty="0"/>
              <a:t>Programming </a:t>
            </a:r>
          </a:p>
          <a:p>
            <a:r>
              <a:rPr lang="nl-NL" dirty="0"/>
              <a:t>Brief </a:t>
            </a:r>
            <a:r>
              <a:rPr lang="nl-NL" dirty="0" err="1"/>
              <a:t>introduction</a:t>
            </a:r>
            <a:r>
              <a:rPr lang="nl-NL" dirty="0"/>
              <a:t> of Node (JS)</a:t>
            </a:r>
          </a:p>
          <a:p>
            <a:r>
              <a:rPr lang="nl-NL" dirty="0"/>
              <a:t>Lab 2 – </a:t>
            </a:r>
            <a:r>
              <a:rPr lang="nl-NL" dirty="0" err="1"/>
              <a:t>Programmatic</a:t>
            </a:r>
            <a:r>
              <a:rPr lang="nl-NL" dirty="0"/>
              <a:t> </a:t>
            </a:r>
            <a:r>
              <a:rPr lang="nl-NL" dirty="0" err="1"/>
              <a:t>interaction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Apache </a:t>
            </a:r>
            <a:r>
              <a:rPr lang="nl-NL" dirty="0" err="1"/>
              <a:t>Kafka</a:t>
            </a:r>
            <a:endParaRPr lang="nl-NL" dirty="0"/>
          </a:p>
          <a:p>
            <a:r>
              <a:rPr lang="nl-NL" dirty="0" err="1">
                <a:solidFill>
                  <a:schemeClr val="bg2">
                    <a:lumMod val="75000"/>
                  </a:schemeClr>
                </a:solidFill>
              </a:rPr>
              <a:t>Shades</a:t>
            </a:r>
            <a:r>
              <a:rPr lang="nl-NL" dirty="0">
                <a:solidFill>
                  <a:schemeClr val="bg2">
                    <a:lumMod val="75000"/>
                  </a:schemeClr>
                </a:solidFill>
              </a:rPr>
              <a:t> of Data – Streaming, CQRS, Event </a:t>
            </a:r>
            <a:r>
              <a:rPr lang="nl-NL" dirty="0" err="1">
                <a:solidFill>
                  <a:schemeClr val="bg2">
                    <a:lumMod val="75000"/>
                  </a:schemeClr>
                </a:solidFill>
              </a:rPr>
              <a:t>Sourcing</a:t>
            </a:r>
            <a:endParaRPr lang="nl-NL" dirty="0">
              <a:solidFill>
                <a:schemeClr val="bg2">
                  <a:lumMod val="75000"/>
                </a:schemeClr>
              </a:solidFill>
            </a:endParaRPr>
          </a:p>
          <a:p>
            <a:r>
              <a:rPr lang="nl-NL" dirty="0">
                <a:solidFill>
                  <a:schemeClr val="bg2">
                    <a:lumMod val="75000"/>
                  </a:schemeClr>
                </a:solidFill>
              </a:rPr>
              <a:t>The Eneco Case – The Event Streaming Platform</a:t>
            </a:r>
          </a:p>
          <a:p>
            <a:r>
              <a:rPr lang="nl-NL" dirty="0">
                <a:solidFill>
                  <a:schemeClr val="bg2">
                    <a:lumMod val="75000"/>
                  </a:schemeClr>
                </a:solidFill>
              </a:rPr>
              <a:t>Lab 3 – DIY CQRS </a:t>
            </a:r>
          </a:p>
          <a:p>
            <a:r>
              <a:rPr lang="nl-NL" dirty="0">
                <a:solidFill>
                  <a:schemeClr val="bg2">
                    <a:lumMod val="75000"/>
                  </a:schemeClr>
                </a:solidFill>
              </a:rPr>
              <a:t>Microservices </a:t>
            </a:r>
            <a:r>
              <a:rPr lang="nl-NL" dirty="0" err="1">
                <a:solidFill>
                  <a:schemeClr val="bg2">
                    <a:lumMod val="75000"/>
                  </a:schemeClr>
                </a:solidFill>
              </a:rPr>
              <a:t>and</a:t>
            </a:r>
            <a:r>
              <a:rPr lang="nl-NL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nl-NL" dirty="0" err="1">
                <a:solidFill>
                  <a:schemeClr val="bg2">
                    <a:lumMod val="75000"/>
                  </a:schemeClr>
                </a:solidFill>
              </a:rPr>
              <a:t>the</a:t>
            </a:r>
            <a:r>
              <a:rPr lang="nl-NL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nl-NL" dirty="0" err="1">
                <a:solidFill>
                  <a:schemeClr val="bg2">
                    <a:lumMod val="75000"/>
                  </a:schemeClr>
                </a:solidFill>
              </a:rPr>
              <a:t>quest</a:t>
            </a:r>
            <a:r>
              <a:rPr lang="nl-NL" dirty="0">
                <a:solidFill>
                  <a:schemeClr val="bg2">
                    <a:lumMod val="75000"/>
                  </a:schemeClr>
                </a:solidFill>
              </a:rPr>
              <a:t> for </a:t>
            </a:r>
            <a:r>
              <a:rPr lang="nl-NL" dirty="0" err="1">
                <a:solidFill>
                  <a:schemeClr val="bg2">
                    <a:lumMod val="75000"/>
                  </a:schemeClr>
                </a:solidFill>
              </a:rPr>
              <a:t>decoupling</a:t>
            </a:r>
            <a:endParaRPr lang="nl-NL" dirty="0">
              <a:solidFill>
                <a:schemeClr val="bg2">
                  <a:lumMod val="75000"/>
                </a:schemeClr>
              </a:solidFill>
            </a:endParaRPr>
          </a:p>
          <a:p>
            <a:r>
              <a:rPr lang="nl-NL" dirty="0">
                <a:solidFill>
                  <a:schemeClr val="bg2">
                    <a:lumMod val="75000"/>
                  </a:schemeClr>
                </a:solidFill>
              </a:rPr>
              <a:t>Lab 4 – Microservices </a:t>
            </a:r>
            <a:r>
              <a:rPr lang="nl-NL" dirty="0" err="1">
                <a:solidFill>
                  <a:schemeClr val="bg2">
                    <a:lumMod val="75000"/>
                  </a:schemeClr>
                </a:solidFill>
              </a:rPr>
              <a:t>Interaction</a:t>
            </a:r>
            <a:r>
              <a:rPr lang="nl-NL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nl-NL" dirty="0" err="1">
                <a:solidFill>
                  <a:schemeClr val="bg2">
                    <a:lumMod val="75000"/>
                  </a:schemeClr>
                </a:solidFill>
              </a:rPr>
              <a:t>and</a:t>
            </a:r>
            <a:r>
              <a:rPr lang="nl-NL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nl-NL" dirty="0" err="1">
                <a:solidFill>
                  <a:schemeClr val="bg2">
                    <a:lumMod val="75000"/>
                  </a:schemeClr>
                </a:solidFill>
              </a:rPr>
              <a:t>Choreography</a:t>
            </a:r>
            <a:endParaRPr lang="nl-NL" dirty="0">
              <a:solidFill>
                <a:schemeClr val="bg2">
                  <a:lumMod val="75000"/>
                </a:schemeClr>
              </a:solidFill>
            </a:endParaRPr>
          </a:p>
          <a:p>
            <a:r>
              <a:rPr lang="nl-NL" dirty="0">
                <a:solidFill>
                  <a:schemeClr val="bg2">
                    <a:lumMod val="75000"/>
                  </a:schemeClr>
                </a:solidFill>
              </a:rPr>
              <a:t>But </a:t>
            </a:r>
            <a:r>
              <a:rPr lang="nl-NL" dirty="0" err="1">
                <a:solidFill>
                  <a:schemeClr val="bg2">
                    <a:lumMod val="75000"/>
                  </a:schemeClr>
                </a:solidFill>
              </a:rPr>
              <a:t>wait</a:t>
            </a:r>
            <a:r>
              <a:rPr lang="nl-NL" dirty="0">
                <a:solidFill>
                  <a:schemeClr val="bg2">
                    <a:lumMod val="75000"/>
                  </a:schemeClr>
                </a:solidFill>
              </a:rPr>
              <a:t> – </a:t>
            </a:r>
            <a:r>
              <a:rPr lang="nl-NL" dirty="0" err="1">
                <a:solidFill>
                  <a:schemeClr val="bg2">
                    <a:lumMod val="75000"/>
                  </a:schemeClr>
                </a:solidFill>
              </a:rPr>
              <a:t>there</a:t>
            </a:r>
            <a:r>
              <a:rPr lang="nl-NL" dirty="0">
                <a:solidFill>
                  <a:schemeClr val="bg2">
                    <a:lumMod val="75000"/>
                  </a:schemeClr>
                </a:solidFill>
              </a:rPr>
              <a:t> is more: </a:t>
            </a:r>
          </a:p>
          <a:p>
            <a:pPr lvl="1"/>
            <a:r>
              <a:rPr lang="nl-NL" dirty="0" err="1">
                <a:solidFill>
                  <a:schemeClr val="bg2">
                    <a:lumMod val="75000"/>
                  </a:schemeClr>
                </a:solidFill>
              </a:rPr>
              <a:t>Ecosystem</a:t>
            </a:r>
            <a:r>
              <a:rPr lang="nl-NL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nl-NL" dirty="0" err="1">
                <a:solidFill>
                  <a:schemeClr val="bg2">
                    <a:lumMod val="75000"/>
                  </a:schemeClr>
                </a:solidFill>
              </a:rPr>
              <a:t>and</a:t>
            </a:r>
            <a:r>
              <a:rPr lang="nl-NL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nl-NL" dirty="0" err="1">
                <a:solidFill>
                  <a:schemeClr val="bg2">
                    <a:lumMod val="75000"/>
                  </a:schemeClr>
                </a:solidFill>
              </a:rPr>
              <a:t>supporting</a:t>
            </a:r>
            <a:r>
              <a:rPr lang="nl-NL" dirty="0">
                <a:solidFill>
                  <a:schemeClr val="bg2">
                    <a:lumMod val="75000"/>
                  </a:schemeClr>
                </a:solidFill>
              </a:rPr>
              <a:t> tools</a:t>
            </a:r>
          </a:p>
          <a:p>
            <a:pPr lvl="1"/>
            <a:r>
              <a:rPr lang="nl-NL" dirty="0" err="1">
                <a:solidFill>
                  <a:schemeClr val="bg2">
                    <a:lumMod val="75000"/>
                  </a:schemeClr>
                </a:solidFill>
              </a:rPr>
              <a:t>Alternative</a:t>
            </a:r>
            <a:r>
              <a:rPr lang="nl-NL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nl-NL" dirty="0" err="1">
                <a:solidFill>
                  <a:schemeClr val="bg2">
                    <a:lumMod val="75000"/>
                  </a:schemeClr>
                </a:solidFill>
              </a:rPr>
              <a:t>offerings</a:t>
            </a:r>
            <a:r>
              <a:rPr lang="nl-NL" dirty="0">
                <a:solidFill>
                  <a:schemeClr val="bg2">
                    <a:lumMod val="75000"/>
                  </a:schemeClr>
                </a:solidFill>
              </a:rPr>
              <a:t> (public </a:t>
            </a:r>
            <a:r>
              <a:rPr lang="nl-NL" dirty="0" err="1">
                <a:solidFill>
                  <a:schemeClr val="bg2">
                    <a:lumMod val="75000"/>
                  </a:schemeClr>
                </a:solidFill>
              </a:rPr>
              <a:t>cloud</a:t>
            </a:r>
            <a:r>
              <a:rPr lang="nl-NL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nl-NL" dirty="0" err="1">
                <a:solidFill>
                  <a:schemeClr val="bg2">
                    <a:lumMod val="75000"/>
                  </a:schemeClr>
                </a:solidFill>
              </a:rPr>
              <a:t>and</a:t>
            </a:r>
            <a:r>
              <a:rPr lang="nl-NL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nl-NL" dirty="0" err="1">
                <a:solidFill>
                  <a:schemeClr val="bg2">
                    <a:lumMod val="75000"/>
                  </a:schemeClr>
                </a:solidFill>
              </a:rPr>
              <a:t>stand-alone</a:t>
            </a:r>
            <a:r>
              <a:rPr lang="nl-NL" dirty="0">
                <a:solidFill>
                  <a:schemeClr val="bg2">
                    <a:lumMod val="75000"/>
                  </a:schemeClr>
                </a:solidFill>
              </a:rPr>
              <a:t>) </a:t>
            </a:r>
          </a:p>
          <a:p>
            <a:endParaRPr lang="en-NL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87E958-33C8-495A-BB01-882F1D9C6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Online Meetup Introducing Apache Kafka - Part One of Three</a:t>
            </a:r>
            <a:endParaRPr lang="nl-NL" noProof="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29016E3-85C8-44EB-841D-FAD4A954E168}"/>
              </a:ext>
            </a:extLst>
          </p:cNvPr>
          <p:cNvSpPr txBox="1"/>
          <p:nvPr/>
        </p:nvSpPr>
        <p:spPr>
          <a:xfrm rot="16200000">
            <a:off x="58994" y="1246240"/>
            <a:ext cx="66845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Part </a:t>
            </a:r>
            <a:r>
              <a:rPr lang="nl-NL" sz="1300" dirty="0" err="1"/>
              <a:t>One</a:t>
            </a:r>
            <a:endParaRPr lang="en-NL" sz="1300" dirty="0" err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8CA302-849F-48ED-BAC0-F5B0EE83E134}"/>
              </a:ext>
            </a:extLst>
          </p:cNvPr>
          <p:cNvSpPr txBox="1"/>
          <p:nvPr/>
        </p:nvSpPr>
        <p:spPr>
          <a:xfrm rot="16200000">
            <a:off x="58993" y="2600633"/>
            <a:ext cx="66845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Part </a:t>
            </a:r>
            <a:r>
              <a:rPr lang="nl-NL" sz="1300" dirty="0" err="1"/>
              <a:t>Two</a:t>
            </a:r>
            <a:endParaRPr lang="en-NL" sz="1300" dirty="0" err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D6DFD2-DF43-49E3-B995-199C13747D56}"/>
              </a:ext>
            </a:extLst>
          </p:cNvPr>
          <p:cNvSpPr txBox="1"/>
          <p:nvPr/>
        </p:nvSpPr>
        <p:spPr>
          <a:xfrm rot="16200000">
            <a:off x="-1922" y="3490452"/>
            <a:ext cx="790281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Part Three</a:t>
            </a:r>
            <a:endParaRPr lang="en-NL" sz="1300" dirty="0" err="1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AAE628F-F3A5-4920-BDCB-4329050FF591}"/>
              </a:ext>
            </a:extLst>
          </p:cNvPr>
          <p:cNvCxnSpPr/>
          <p:nvPr/>
        </p:nvCxnSpPr>
        <p:spPr>
          <a:xfrm>
            <a:off x="95865" y="3126658"/>
            <a:ext cx="5678129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CD4BE66-30A3-44FE-A860-461007BD769E}"/>
              </a:ext>
            </a:extLst>
          </p:cNvPr>
          <p:cNvCxnSpPr/>
          <p:nvPr/>
        </p:nvCxnSpPr>
        <p:spPr>
          <a:xfrm>
            <a:off x="95865" y="2341853"/>
            <a:ext cx="5678129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78681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B0AB42-2D8D-43D9-9C74-E6E012955C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Alternatives</a:t>
            </a:r>
            <a:r>
              <a:rPr lang="nl-NL" dirty="0"/>
              <a:t> for Apache </a:t>
            </a:r>
            <a:r>
              <a:rPr lang="nl-NL" dirty="0" err="1"/>
              <a:t>Kafka’s</a:t>
            </a:r>
            <a:r>
              <a:rPr lang="nl-NL" dirty="0"/>
              <a:t> </a:t>
            </a:r>
            <a:br>
              <a:rPr lang="nl-NL" dirty="0"/>
            </a:br>
            <a:r>
              <a:rPr lang="nl-NL" dirty="0"/>
              <a:t>Distributed Streaming Event Platform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DDF6EB-57DB-49F3-B442-634BED7115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Apache Pulsar</a:t>
            </a:r>
            <a:br>
              <a:rPr lang="nl-NL" dirty="0"/>
            </a:br>
            <a:endParaRPr lang="nl-NL" dirty="0"/>
          </a:p>
          <a:p>
            <a:r>
              <a:rPr lang="nl-NL" dirty="0" err="1"/>
              <a:t>Solace</a:t>
            </a:r>
            <a:r>
              <a:rPr lang="nl-NL" dirty="0"/>
              <a:t> </a:t>
            </a:r>
            <a:r>
              <a:rPr lang="nl-NL" dirty="0" err="1"/>
              <a:t>PubSub</a:t>
            </a:r>
            <a:r>
              <a:rPr lang="nl-NL" dirty="0"/>
              <a:t>+ Event Portal</a:t>
            </a:r>
            <a:br>
              <a:rPr lang="nl-NL" dirty="0"/>
            </a:br>
            <a:endParaRPr lang="nl-NL" dirty="0"/>
          </a:p>
          <a:p>
            <a:r>
              <a:rPr lang="nl-NL" dirty="0" err="1"/>
              <a:t>Rabbit</a:t>
            </a:r>
            <a:r>
              <a:rPr lang="nl-NL" dirty="0"/>
              <a:t> MQ</a:t>
            </a:r>
            <a:br>
              <a:rPr lang="nl-NL" dirty="0"/>
            </a:br>
            <a:endParaRPr lang="nl-NL" dirty="0"/>
          </a:p>
          <a:p>
            <a:r>
              <a:rPr lang="nl-NL" dirty="0"/>
              <a:t>Apache Active MQ</a:t>
            </a:r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r>
              <a:rPr lang="nl-NL" dirty="0"/>
              <a:t>Streaming Data </a:t>
            </a:r>
            <a:r>
              <a:rPr lang="nl-NL" dirty="0" err="1"/>
              <a:t>libraries</a:t>
            </a:r>
            <a:endParaRPr lang="nl-NL" dirty="0"/>
          </a:p>
          <a:p>
            <a:pPr lvl="1"/>
            <a:r>
              <a:rPr lang="nl-NL" dirty="0"/>
              <a:t>Apache </a:t>
            </a:r>
            <a:r>
              <a:rPr lang="nl-NL" dirty="0" err="1"/>
              <a:t>Spark</a:t>
            </a:r>
            <a:r>
              <a:rPr lang="nl-NL" dirty="0"/>
              <a:t> Streaming, </a:t>
            </a:r>
            <a:r>
              <a:rPr lang="nl-NL" dirty="0" err="1"/>
              <a:t>Conduit</a:t>
            </a:r>
            <a:r>
              <a:rPr lang="nl-NL" dirty="0"/>
              <a:t>, Faust, Apache Flink, Apache Storm, </a:t>
            </a:r>
            <a:r>
              <a:rPr lang="nl-NL" dirty="0" err="1"/>
              <a:t>Samza</a:t>
            </a:r>
            <a:r>
              <a:rPr lang="nl-NL" dirty="0"/>
              <a:t>, Apache Beam, Apache </a:t>
            </a:r>
            <a:r>
              <a:rPr lang="nl-NL" dirty="0" err="1"/>
              <a:t>Flume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A43E11-B0FD-4607-8D98-5A491918BE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8C0C8EF8-124B-4F51-9123-2A9150AB56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5595" y="2072649"/>
            <a:ext cx="2790336" cy="329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D3759150-4BB7-4E0E-B892-7ACC017CA5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7261" y="2544322"/>
            <a:ext cx="1206669" cy="985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Snagit_SNG83B">
            <a:extLst>
              <a:ext uri="{FF2B5EF4-FFF2-40B4-BE49-F238E27FC236}">
                <a16:creationId xmlns:a16="http://schemas.microsoft.com/office/drawing/2014/main" id="{2C10ABC4-CA31-45DB-8F07-B187764033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7261" y="807682"/>
            <a:ext cx="2503576" cy="474611"/>
          </a:xfrm>
          <a:prstGeom prst="rect">
            <a:avLst/>
          </a:prstGeom>
        </p:spPr>
      </p:pic>
      <p:pic>
        <p:nvPicPr>
          <p:cNvPr id="5132" name="Picture 12">
            <a:extLst>
              <a:ext uri="{FF2B5EF4-FFF2-40B4-BE49-F238E27FC236}">
                <a16:creationId xmlns:a16="http://schemas.microsoft.com/office/drawing/2014/main" id="{2A04C808-2D2B-4877-A182-56A2CD269D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0595" y="1358041"/>
            <a:ext cx="19050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58112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D1088-CA57-46F1-8173-B956E062A6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Managed</a:t>
            </a:r>
            <a:r>
              <a:rPr lang="nl-NL" dirty="0"/>
              <a:t> </a:t>
            </a:r>
            <a:r>
              <a:rPr lang="nl-NL" dirty="0" err="1"/>
              <a:t>Kafka</a:t>
            </a:r>
            <a:r>
              <a:rPr lang="nl-NL" dirty="0"/>
              <a:t> (-like) Cloud </a:t>
            </a:r>
            <a:r>
              <a:rPr lang="nl-NL" dirty="0" err="1"/>
              <a:t>Offering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AB6ABD-66D7-4EA8-B576-B755020F1B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AWS</a:t>
            </a:r>
          </a:p>
          <a:p>
            <a:pPr lvl="1"/>
            <a:r>
              <a:rPr lang="en-US" dirty="0"/>
              <a:t>SQS</a:t>
            </a:r>
          </a:p>
          <a:p>
            <a:pPr lvl="1"/>
            <a:r>
              <a:rPr lang="en-US" dirty="0"/>
              <a:t>Managed Streaming for Apache Kafka (Amazon MSK)</a:t>
            </a:r>
          </a:p>
          <a:p>
            <a:pPr lvl="1"/>
            <a:r>
              <a:rPr lang="en-US" dirty="0" err="1"/>
              <a:t>EventBridge</a:t>
            </a:r>
            <a:r>
              <a:rPr lang="en-US" dirty="0"/>
              <a:t>, Kinesis</a:t>
            </a:r>
            <a:endParaRPr lang="nl-NL" dirty="0"/>
          </a:p>
          <a:p>
            <a:r>
              <a:rPr lang="nl-NL" dirty="0" err="1"/>
              <a:t>Azure</a:t>
            </a:r>
            <a:endParaRPr lang="nl-NL" dirty="0"/>
          </a:p>
          <a:p>
            <a:pPr lvl="1"/>
            <a:r>
              <a:rPr lang="nl-NL" dirty="0"/>
              <a:t>Event Hub</a:t>
            </a:r>
          </a:p>
          <a:p>
            <a:pPr lvl="1"/>
            <a:r>
              <a:rPr lang="nl-NL" dirty="0" err="1"/>
              <a:t>EventGrid</a:t>
            </a:r>
            <a:r>
              <a:rPr lang="nl-NL" dirty="0"/>
              <a:t>, Stream Analytics</a:t>
            </a:r>
          </a:p>
          <a:p>
            <a:r>
              <a:rPr lang="nl-NL" dirty="0"/>
              <a:t>Oracle Cloud </a:t>
            </a:r>
            <a:r>
              <a:rPr lang="nl-NL" dirty="0" err="1"/>
              <a:t>Infrastructure</a:t>
            </a:r>
            <a:endParaRPr lang="nl-NL" dirty="0"/>
          </a:p>
          <a:p>
            <a:pPr lvl="1"/>
            <a:r>
              <a:rPr lang="nl-NL" dirty="0"/>
              <a:t>Streams</a:t>
            </a:r>
          </a:p>
          <a:p>
            <a:r>
              <a:rPr lang="nl-NL" dirty="0"/>
              <a:t>Google Cloud Platform</a:t>
            </a:r>
          </a:p>
          <a:p>
            <a:pPr lvl="1"/>
            <a:r>
              <a:rPr lang="nl-NL" dirty="0" err="1"/>
              <a:t>PubSub</a:t>
            </a:r>
            <a:endParaRPr lang="nl-NL" dirty="0"/>
          </a:p>
          <a:p>
            <a:pPr lvl="1"/>
            <a:r>
              <a:rPr lang="nl-NL" dirty="0" err="1"/>
              <a:t>DataFlow</a:t>
            </a:r>
            <a:endParaRPr lang="nl-NL" dirty="0"/>
          </a:p>
          <a:p>
            <a:r>
              <a:rPr lang="nl-NL" dirty="0"/>
              <a:t>… (</a:t>
            </a:r>
            <a:r>
              <a:rPr lang="nl-NL" dirty="0" err="1"/>
              <a:t>Heroku</a:t>
            </a:r>
            <a:r>
              <a:rPr lang="nl-NL" dirty="0"/>
              <a:t> </a:t>
            </a:r>
            <a:r>
              <a:rPr lang="nl-NL" dirty="0" err="1"/>
              <a:t>Managed</a:t>
            </a:r>
            <a:r>
              <a:rPr lang="nl-NL" dirty="0"/>
              <a:t> </a:t>
            </a:r>
            <a:r>
              <a:rPr lang="nl-NL" dirty="0" err="1"/>
              <a:t>Kafka</a:t>
            </a:r>
            <a:r>
              <a:rPr lang="nl-NL" dirty="0"/>
              <a:t>, </a:t>
            </a:r>
            <a:r>
              <a:rPr lang="nl-NL" dirty="0" err="1"/>
              <a:t>Alibaba</a:t>
            </a:r>
            <a:r>
              <a:rPr lang="nl-NL" dirty="0"/>
              <a:t> Cloud </a:t>
            </a:r>
            <a:r>
              <a:rPr lang="nl-NL" dirty="0" err="1"/>
              <a:t>LogHub</a:t>
            </a:r>
            <a:r>
              <a:rPr lang="nl-NL" dirty="0"/>
              <a:t>, IBM Event Streams,…)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571B8B-01A9-45B7-9D3B-A398371B79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/>
          </a:p>
        </p:txBody>
      </p:sp>
      <p:sp>
        <p:nvSpPr>
          <p:cNvPr id="6" name="Cloud 5">
            <a:extLst>
              <a:ext uri="{FF2B5EF4-FFF2-40B4-BE49-F238E27FC236}">
                <a16:creationId xmlns:a16="http://schemas.microsoft.com/office/drawing/2014/main" id="{272A057A-A3EC-48DB-91F8-D08D71DE937E}"/>
              </a:ext>
            </a:extLst>
          </p:cNvPr>
          <p:cNvSpPr/>
          <p:nvPr/>
        </p:nvSpPr>
        <p:spPr>
          <a:xfrm>
            <a:off x="5448300" y="2186160"/>
            <a:ext cx="2865120" cy="1341120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8" name="Picture 2" descr="Image result for logo kafka">
            <a:extLst>
              <a:ext uri="{FF2B5EF4-FFF2-40B4-BE49-F238E27FC236}">
                <a16:creationId xmlns:a16="http://schemas.microsoft.com/office/drawing/2014/main" id="{69D27281-B706-4651-A5A5-0EAD6FC803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6616" y="2361205"/>
            <a:ext cx="1768488" cy="929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8EEB75A-01FA-4892-8923-48571360DE23}"/>
              </a:ext>
            </a:extLst>
          </p:cNvPr>
          <p:cNvSpPr txBox="1"/>
          <p:nvPr/>
        </p:nvSpPr>
        <p:spPr>
          <a:xfrm>
            <a:off x="7700471" y="2549001"/>
            <a:ext cx="256480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3600" dirty="0"/>
              <a:t>?</a:t>
            </a:r>
            <a:endParaRPr lang="en-NL" sz="3600" dirty="0" err="1"/>
          </a:p>
        </p:txBody>
      </p:sp>
    </p:spTree>
    <p:extLst>
      <p:ext uri="{BB962C8B-B14F-4D97-AF65-F5344CB8AC3E}">
        <p14:creationId xmlns:p14="http://schemas.microsoft.com/office/powerpoint/2010/main" val="26010517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7467204-3271-4171-8532-1C1423463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Overview</a:t>
            </a:r>
            <a:endParaRPr lang="en-NL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2B7FCBC-576F-4756-B73C-2CCAC03BF4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936000"/>
            <a:ext cx="6623999" cy="3780000"/>
          </a:xfrm>
        </p:spPr>
        <p:txBody>
          <a:bodyPr/>
          <a:lstStyle/>
          <a:p>
            <a:r>
              <a:rPr lang="nl-NL" dirty="0" err="1"/>
              <a:t>What</a:t>
            </a:r>
            <a:r>
              <a:rPr lang="nl-NL" dirty="0"/>
              <a:t> is Apache </a:t>
            </a:r>
            <a:r>
              <a:rPr lang="nl-NL" dirty="0" err="1"/>
              <a:t>Kafka</a:t>
            </a:r>
            <a:r>
              <a:rPr lang="nl-NL" dirty="0"/>
              <a:t>? </a:t>
            </a:r>
            <a:r>
              <a:rPr lang="nl-NL" dirty="0" err="1"/>
              <a:t>Core</a:t>
            </a:r>
            <a:r>
              <a:rPr lang="nl-NL" dirty="0"/>
              <a:t> </a:t>
            </a:r>
            <a:r>
              <a:rPr lang="nl-NL" dirty="0" err="1"/>
              <a:t>concepts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technology</a:t>
            </a:r>
            <a:endParaRPr lang="nl-NL" dirty="0"/>
          </a:p>
          <a:p>
            <a:r>
              <a:rPr lang="nl-NL" b="1" dirty="0"/>
              <a:t>Lab 1 – First hands-on </a:t>
            </a:r>
            <a:r>
              <a:rPr lang="nl-NL" b="1" dirty="0" err="1"/>
              <a:t>with</a:t>
            </a:r>
            <a:r>
              <a:rPr lang="nl-NL" b="1" dirty="0"/>
              <a:t> Apache </a:t>
            </a:r>
            <a:r>
              <a:rPr lang="nl-NL" b="1" dirty="0" err="1"/>
              <a:t>Kafka</a:t>
            </a:r>
            <a:endParaRPr lang="nl-NL" b="1" dirty="0"/>
          </a:p>
          <a:p>
            <a:r>
              <a:rPr lang="nl-NL" dirty="0"/>
              <a:t>Programming </a:t>
            </a:r>
          </a:p>
          <a:p>
            <a:r>
              <a:rPr lang="nl-NL" dirty="0"/>
              <a:t>Brief </a:t>
            </a:r>
            <a:r>
              <a:rPr lang="nl-NL" dirty="0" err="1"/>
              <a:t>introduction</a:t>
            </a:r>
            <a:r>
              <a:rPr lang="nl-NL" dirty="0"/>
              <a:t> of Node (JS)</a:t>
            </a:r>
          </a:p>
          <a:p>
            <a:r>
              <a:rPr lang="nl-NL" dirty="0"/>
              <a:t>Lab 2 – </a:t>
            </a:r>
            <a:r>
              <a:rPr lang="nl-NL" dirty="0" err="1"/>
              <a:t>Programmatic</a:t>
            </a:r>
            <a:r>
              <a:rPr lang="nl-NL" dirty="0"/>
              <a:t> </a:t>
            </a:r>
            <a:r>
              <a:rPr lang="nl-NL" dirty="0" err="1"/>
              <a:t>interaction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Apache </a:t>
            </a:r>
            <a:r>
              <a:rPr lang="nl-NL" dirty="0" err="1"/>
              <a:t>Kafka</a:t>
            </a:r>
            <a:endParaRPr lang="nl-NL" dirty="0"/>
          </a:p>
          <a:p>
            <a:r>
              <a:rPr lang="nl-NL" dirty="0" err="1"/>
              <a:t>Shades</a:t>
            </a:r>
            <a:r>
              <a:rPr lang="nl-NL" dirty="0"/>
              <a:t> of Data – Streaming, CQRS, Event </a:t>
            </a:r>
            <a:r>
              <a:rPr lang="nl-NL" dirty="0" err="1"/>
              <a:t>Sourcing</a:t>
            </a:r>
            <a:endParaRPr lang="nl-NL" dirty="0"/>
          </a:p>
          <a:p>
            <a:r>
              <a:rPr lang="nl-NL" dirty="0"/>
              <a:t>The Eneco Case – The Event Streaming Platform</a:t>
            </a:r>
          </a:p>
          <a:p>
            <a:r>
              <a:rPr lang="nl-NL" dirty="0"/>
              <a:t>Lab 3 – DIY CQRS </a:t>
            </a:r>
          </a:p>
          <a:p>
            <a:r>
              <a:rPr lang="nl-NL" dirty="0"/>
              <a:t>Microservices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quest</a:t>
            </a:r>
            <a:r>
              <a:rPr lang="nl-NL" dirty="0"/>
              <a:t> for </a:t>
            </a:r>
            <a:r>
              <a:rPr lang="nl-NL" dirty="0" err="1"/>
              <a:t>decoupling</a:t>
            </a:r>
            <a:endParaRPr lang="nl-NL" dirty="0"/>
          </a:p>
          <a:p>
            <a:r>
              <a:rPr lang="nl-NL" dirty="0"/>
              <a:t>Lab 4 – Microservices </a:t>
            </a:r>
            <a:r>
              <a:rPr lang="nl-NL" dirty="0" err="1"/>
              <a:t>Interaction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Choreography</a:t>
            </a:r>
            <a:endParaRPr lang="nl-NL" dirty="0"/>
          </a:p>
          <a:p>
            <a:r>
              <a:rPr lang="nl-NL" dirty="0"/>
              <a:t>But </a:t>
            </a:r>
            <a:r>
              <a:rPr lang="nl-NL" dirty="0" err="1"/>
              <a:t>wait</a:t>
            </a:r>
            <a:r>
              <a:rPr lang="nl-NL" dirty="0"/>
              <a:t> – </a:t>
            </a:r>
            <a:r>
              <a:rPr lang="nl-NL" dirty="0" err="1"/>
              <a:t>there</a:t>
            </a:r>
            <a:r>
              <a:rPr lang="nl-NL" dirty="0"/>
              <a:t> is more: </a:t>
            </a:r>
          </a:p>
          <a:p>
            <a:pPr lvl="1"/>
            <a:r>
              <a:rPr lang="nl-NL" dirty="0" err="1"/>
              <a:t>Ecosystem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supporting</a:t>
            </a:r>
            <a:r>
              <a:rPr lang="nl-NL" dirty="0"/>
              <a:t> tools</a:t>
            </a:r>
          </a:p>
          <a:p>
            <a:pPr lvl="1"/>
            <a:r>
              <a:rPr lang="nl-NL" dirty="0" err="1"/>
              <a:t>Alternative</a:t>
            </a:r>
            <a:r>
              <a:rPr lang="nl-NL" dirty="0"/>
              <a:t> </a:t>
            </a:r>
            <a:r>
              <a:rPr lang="nl-NL" dirty="0" err="1"/>
              <a:t>offerings</a:t>
            </a:r>
            <a:r>
              <a:rPr lang="nl-NL" dirty="0"/>
              <a:t> (public </a:t>
            </a:r>
            <a:r>
              <a:rPr lang="nl-NL" dirty="0" err="1"/>
              <a:t>cloud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stand-alone</a:t>
            </a:r>
            <a:r>
              <a:rPr lang="nl-NL" dirty="0"/>
              <a:t>)</a:t>
            </a:r>
          </a:p>
          <a:p>
            <a:pPr marL="0" indent="0">
              <a:buNone/>
            </a:pPr>
            <a:r>
              <a:rPr lang="nl-NL" dirty="0"/>
              <a:t> </a:t>
            </a:r>
          </a:p>
          <a:p>
            <a:endParaRPr lang="en-NL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87E958-33C8-495A-BB01-882F1D9C6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Online Meetup Introducing Apache Kafka - Part One of Three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3738158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6F616-7C85-4A77-98D6-C23CABF58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58142D-FD85-48D7-986F-68F308746C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64D74A-A558-4F2F-9ADB-DF47EBCD44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Online Meetup Introducing Apache Kafka - Part One of Three</a:t>
            </a:r>
            <a:endParaRPr lang="nl-NL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E4428F0-09AD-4B62-8A0B-914AE46657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2069" y="87968"/>
            <a:ext cx="4207500" cy="420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hlinkClick r:id="rId3"/>
            <a:extLst>
              <a:ext uri="{FF2B5EF4-FFF2-40B4-BE49-F238E27FC236}">
                <a16:creationId xmlns:a16="http://schemas.microsoft.com/office/drawing/2014/main" id="{A4204FDE-B541-4710-9634-6B1743907243}"/>
              </a:ext>
            </a:extLst>
          </p:cNvPr>
          <p:cNvSpPr/>
          <p:nvPr/>
        </p:nvSpPr>
        <p:spPr>
          <a:xfrm>
            <a:off x="3559670" y="4274902"/>
            <a:ext cx="26613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NL" sz="2400" dirty="0"/>
              <a:t>http://etc.ch/QmfH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C82C3D4-3D02-4074-BDC6-77746F1645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7635" y="4254910"/>
            <a:ext cx="2092035" cy="466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4689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DF8BCB-DE6F-45A0-89BF-7353DF70F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Lab Environment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19EF75-87DF-474E-A633-A01E6ABE46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300CF2-C106-406C-A0CD-9D23E79DBB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Online Meetup Introducing Apache Kafka - Part One of Three</a:t>
            </a:r>
            <a:endParaRPr lang="nl-NL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A201222-C6C8-4281-AAA9-75006F0FB9D6}"/>
              </a:ext>
            </a:extLst>
          </p:cNvPr>
          <p:cNvSpPr/>
          <p:nvPr/>
        </p:nvSpPr>
        <p:spPr>
          <a:xfrm>
            <a:off x="1518407" y="1023457"/>
            <a:ext cx="4991450" cy="24579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234593-B599-4963-A091-3139BD9ABB4A}"/>
              </a:ext>
            </a:extLst>
          </p:cNvPr>
          <p:cNvSpPr txBox="1"/>
          <p:nvPr/>
        </p:nvSpPr>
        <p:spPr>
          <a:xfrm rot="16200000">
            <a:off x="760422" y="2736195"/>
            <a:ext cx="1290418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Docker </a:t>
            </a:r>
            <a:r>
              <a:rPr lang="nl-NL" sz="1300" dirty="0" err="1"/>
              <a:t>Compose</a:t>
            </a:r>
            <a:endParaRPr lang="en-NL" sz="1300" dirty="0" err="1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7F10E41-3BDF-40C7-BA93-F2C091314A5F}"/>
              </a:ext>
            </a:extLst>
          </p:cNvPr>
          <p:cNvSpPr/>
          <p:nvPr/>
        </p:nvSpPr>
        <p:spPr>
          <a:xfrm>
            <a:off x="1518407" y="3738648"/>
            <a:ext cx="4991450" cy="900464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74A0B81-07B4-494C-B5E6-93163F1343AD}"/>
              </a:ext>
            </a:extLst>
          </p:cNvPr>
          <p:cNvSpPr/>
          <p:nvPr/>
        </p:nvSpPr>
        <p:spPr>
          <a:xfrm>
            <a:off x="3124900" y="1133666"/>
            <a:ext cx="2044436" cy="604007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6CC2138-7F68-48B1-BCC5-39C8E5DB0BC7}"/>
              </a:ext>
            </a:extLst>
          </p:cNvPr>
          <p:cNvSpPr/>
          <p:nvPr/>
        </p:nvSpPr>
        <p:spPr>
          <a:xfrm>
            <a:off x="1919593" y="1969130"/>
            <a:ext cx="1090568" cy="604007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6B7C652-DB47-48DE-82EB-9FF6BA2433D8}"/>
              </a:ext>
            </a:extLst>
          </p:cNvPr>
          <p:cNvSpPr/>
          <p:nvPr/>
        </p:nvSpPr>
        <p:spPr>
          <a:xfrm>
            <a:off x="3468620" y="1969130"/>
            <a:ext cx="1090568" cy="604007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4008D0F2-2352-46B4-B664-FC778B3E4B4D}"/>
              </a:ext>
            </a:extLst>
          </p:cNvPr>
          <p:cNvSpPr/>
          <p:nvPr/>
        </p:nvSpPr>
        <p:spPr>
          <a:xfrm>
            <a:off x="5017647" y="1969130"/>
            <a:ext cx="1090568" cy="604007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2" name="Picture 2" descr="Image result for logo kafka">
            <a:extLst>
              <a:ext uri="{FF2B5EF4-FFF2-40B4-BE49-F238E27FC236}">
                <a16:creationId xmlns:a16="http://schemas.microsoft.com/office/drawing/2014/main" id="{2508CF27-4783-4701-8DBF-17A0FF90AB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3956" y="2002395"/>
            <a:ext cx="640520" cy="336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Image result for logo kafka">
            <a:extLst>
              <a:ext uri="{FF2B5EF4-FFF2-40B4-BE49-F238E27FC236}">
                <a16:creationId xmlns:a16="http://schemas.microsoft.com/office/drawing/2014/main" id="{0F238E69-6E1B-42B6-AB8D-E68A68DAF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4119" y="1994890"/>
            <a:ext cx="640520" cy="336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Image result for logo kafka">
            <a:extLst>
              <a:ext uri="{FF2B5EF4-FFF2-40B4-BE49-F238E27FC236}">
                <a16:creationId xmlns:a16="http://schemas.microsoft.com/office/drawing/2014/main" id="{976ED607-196E-4C13-AC02-704C1F1E59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4282" y="1987385"/>
            <a:ext cx="640520" cy="336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Image result for image apache zookeeper">
            <a:extLst>
              <a:ext uri="{FF2B5EF4-FFF2-40B4-BE49-F238E27FC236}">
                <a16:creationId xmlns:a16="http://schemas.microsoft.com/office/drawing/2014/main" id="{6FFD2D67-FF6B-415E-819B-C0A6455F60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6639" y="1181118"/>
            <a:ext cx="743846" cy="472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376834B-2C0E-4EFC-9950-6A839D455A38}"/>
              </a:ext>
            </a:extLst>
          </p:cNvPr>
          <p:cNvSpPr/>
          <p:nvPr/>
        </p:nvSpPr>
        <p:spPr>
          <a:xfrm>
            <a:off x="4233335" y="2773746"/>
            <a:ext cx="1090568" cy="60400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C8B8D0F-9185-4E97-A848-6E5A8B9E6E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6262" y="2959029"/>
            <a:ext cx="734998" cy="248120"/>
          </a:xfrm>
          <a:prstGeom prst="rect">
            <a:avLst/>
          </a:prstGeom>
        </p:spPr>
      </p:pic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68711299-9DB0-4F6A-8CF1-4B87B2B48259}"/>
              </a:ext>
            </a:extLst>
          </p:cNvPr>
          <p:cNvSpPr/>
          <p:nvPr/>
        </p:nvSpPr>
        <p:spPr>
          <a:xfrm>
            <a:off x="2420865" y="2775864"/>
            <a:ext cx="1090568" cy="60400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2EE855B-9AD6-441E-9189-B142BA5122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01131" y="2939282"/>
            <a:ext cx="929215" cy="287614"/>
          </a:xfrm>
          <a:prstGeom prst="rect">
            <a:avLst/>
          </a:prstGeom>
        </p:spPr>
      </p:pic>
      <p:pic>
        <p:nvPicPr>
          <p:cNvPr id="22" name="Picture 24" descr="https://s14-eu5.startpage.com/cgi-bin/serveimage?url=https:%2F%2Fnodejs.org%2Fstatic%2Fimages%2Flogos%2Fnodejs-new-pantone-black.png&amp;sp=41ff74e295d7d40368fb486501455d1a">
            <a:extLst>
              <a:ext uri="{FF2B5EF4-FFF2-40B4-BE49-F238E27FC236}">
                <a16:creationId xmlns:a16="http://schemas.microsoft.com/office/drawing/2014/main" id="{D8034D4E-7A24-4111-8D1A-B6C1F93471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5446" y="3975526"/>
            <a:ext cx="938879" cy="575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62B192A4-1D26-4D1D-B5AC-02B8A14CE33A}"/>
              </a:ext>
            </a:extLst>
          </p:cNvPr>
          <p:cNvSpPr/>
          <p:nvPr/>
        </p:nvSpPr>
        <p:spPr>
          <a:xfrm>
            <a:off x="3258551" y="4016365"/>
            <a:ext cx="1108034" cy="397461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Browser</a:t>
            </a:r>
            <a:endParaRPr lang="en-NL" dirty="0">
              <a:solidFill>
                <a:schemeClr val="tx1"/>
              </a:solidFill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E579E66-D29E-4DCB-AB15-F3C804DE6DDB}"/>
              </a:ext>
            </a:extLst>
          </p:cNvPr>
          <p:cNvCxnSpPr>
            <a:cxnSpLocks/>
            <a:stCxn id="23" idx="3"/>
          </p:cNvCxnSpPr>
          <p:nvPr/>
        </p:nvCxnSpPr>
        <p:spPr>
          <a:xfrm flipV="1">
            <a:off x="4366585" y="4215095"/>
            <a:ext cx="627697" cy="1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3218C525-3E0E-442E-8373-0A6E8BA0D7A8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009843" y="3314702"/>
            <a:ext cx="638612" cy="764715"/>
          </a:xfrm>
          <a:prstGeom prst="bentConnector3">
            <a:avLst>
              <a:gd name="adj1" fmla="val 71018"/>
            </a:avLst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5EBD6839-1B0F-43F8-ABE1-5E1EDD30B52D}"/>
              </a:ext>
            </a:extLst>
          </p:cNvPr>
          <p:cNvCxnSpPr>
            <a:cxnSpLocks/>
          </p:cNvCxnSpPr>
          <p:nvPr/>
        </p:nvCxnSpPr>
        <p:spPr>
          <a:xfrm rot="16200000" flipV="1">
            <a:off x="2886554" y="3174240"/>
            <a:ext cx="636494" cy="1047755"/>
          </a:xfrm>
          <a:prstGeom prst="bentConnector3">
            <a:avLst>
              <a:gd name="adj1" fmla="val 71088"/>
            </a:avLst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1F4CF1D8-2A0C-433E-8E38-AEDD73B2B464}"/>
              </a:ext>
            </a:extLst>
          </p:cNvPr>
          <p:cNvCxnSpPr>
            <a:stCxn id="22" idx="0"/>
            <a:endCxn id="11" idx="2"/>
          </p:cNvCxnSpPr>
          <p:nvPr/>
        </p:nvCxnSpPr>
        <p:spPr>
          <a:xfrm rot="5400000" flipH="1" flipV="1">
            <a:off x="4857714" y="3270310"/>
            <a:ext cx="1402389" cy="8045"/>
          </a:xfrm>
          <a:prstGeom prst="bentConnector3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E24C3BD8-A416-4D33-A619-2820DA17A41A}"/>
              </a:ext>
            </a:extLst>
          </p:cNvPr>
          <p:cNvSpPr/>
          <p:nvPr/>
        </p:nvSpPr>
        <p:spPr>
          <a:xfrm>
            <a:off x="1744922" y="1847713"/>
            <a:ext cx="4521654" cy="837034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563CA287-354E-4461-B6CB-53616CEFB83F}"/>
              </a:ext>
            </a:extLst>
          </p:cNvPr>
          <p:cNvCxnSpPr>
            <a:cxnSpLocks/>
            <a:stCxn id="16" idx="0"/>
            <a:endCxn id="10" idx="2"/>
          </p:cNvCxnSpPr>
          <p:nvPr/>
        </p:nvCxnSpPr>
        <p:spPr>
          <a:xfrm rot="16200000" flipV="1">
            <a:off x="4295958" y="2291084"/>
            <a:ext cx="200609" cy="764715"/>
          </a:xfrm>
          <a:prstGeom prst="bentConnector3">
            <a:avLst>
              <a:gd name="adj1" fmla="val 24910"/>
            </a:avLst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1C44E848-2AEC-4E78-BBC6-916E7E1F9172}"/>
              </a:ext>
            </a:extLst>
          </p:cNvPr>
          <p:cNvCxnSpPr>
            <a:stCxn id="11" idx="0"/>
            <a:endCxn id="8" idx="3"/>
          </p:cNvCxnSpPr>
          <p:nvPr/>
        </p:nvCxnSpPr>
        <p:spPr>
          <a:xfrm rot="16200000" flipV="1">
            <a:off x="5099404" y="1505602"/>
            <a:ext cx="533460" cy="393595"/>
          </a:xfrm>
          <a:prstGeom prst="bentConnector2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1C564C97-3FEB-4086-AC0A-FD6807F7C0C0}"/>
              </a:ext>
            </a:extLst>
          </p:cNvPr>
          <p:cNvCxnSpPr>
            <a:stCxn id="9" idx="0"/>
            <a:endCxn id="8" idx="1"/>
          </p:cNvCxnSpPr>
          <p:nvPr/>
        </p:nvCxnSpPr>
        <p:spPr>
          <a:xfrm rot="5400000" flipH="1" flipV="1">
            <a:off x="2528158" y="1372389"/>
            <a:ext cx="533460" cy="660023"/>
          </a:xfrm>
          <a:prstGeom prst="bentConnector2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DE846C74-C22A-4A3A-903D-E278866C8945}"/>
              </a:ext>
            </a:extLst>
          </p:cNvPr>
          <p:cNvCxnSpPr>
            <a:stCxn id="10" idx="0"/>
            <a:endCxn id="8" idx="2"/>
          </p:cNvCxnSpPr>
          <p:nvPr/>
        </p:nvCxnSpPr>
        <p:spPr>
          <a:xfrm rot="5400000" flipH="1" flipV="1">
            <a:off x="3964783" y="1786795"/>
            <a:ext cx="231457" cy="133214"/>
          </a:xfrm>
          <a:prstGeom prst="bentConnector3">
            <a:avLst>
              <a:gd name="adj1" fmla="val 31877"/>
            </a:avLst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44">
            <a:extLst>
              <a:ext uri="{FF2B5EF4-FFF2-40B4-BE49-F238E27FC236}">
                <a16:creationId xmlns:a16="http://schemas.microsoft.com/office/drawing/2014/main" id="{123C5900-037D-45AC-BB9E-1D881D5043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18257" y="4170900"/>
            <a:ext cx="1307286" cy="92201"/>
          </a:xfrm>
          <a:prstGeom prst="rect">
            <a:avLst/>
          </a:prstGeom>
        </p:spPr>
      </p:pic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03EEE26A-F723-4043-BFEC-65020432C798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273917" y="3228327"/>
            <a:ext cx="1646557" cy="234782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C52C9169-9AB1-4C55-A301-209A77AC5491}"/>
              </a:ext>
            </a:extLst>
          </p:cNvPr>
          <p:cNvSpPr txBox="1"/>
          <p:nvPr/>
        </p:nvSpPr>
        <p:spPr>
          <a:xfrm rot="16200000">
            <a:off x="1144826" y="4283405"/>
            <a:ext cx="511358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Laptop</a:t>
            </a:r>
            <a:endParaRPr lang="en-NL" sz="1300" dirty="0" err="1"/>
          </a:p>
        </p:txBody>
      </p:sp>
      <p:pic>
        <p:nvPicPr>
          <p:cNvPr id="53" name="Picture 4" descr="Image result for java">
            <a:extLst>
              <a:ext uri="{FF2B5EF4-FFF2-40B4-BE49-F238E27FC236}">
                <a16:creationId xmlns:a16="http://schemas.microsoft.com/office/drawing/2014/main" id="{2D107EE8-7ACE-4ABA-A471-F8243886F0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6028" y="4273291"/>
            <a:ext cx="658662" cy="404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BB8EB827-4716-4B18-AEF9-1586953134FE}"/>
              </a:ext>
            </a:extLst>
          </p:cNvPr>
          <p:cNvSpPr/>
          <p:nvPr/>
        </p:nvSpPr>
        <p:spPr>
          <a:xfrm>
            <a:off x="4794957" y="3315118"/>
            <a:ext cx="597070" cy="108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28042</a:t>
            </a:r>
            <a:endParaRPr lang="en-NL" sz="1050" dirty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3070DFC5-FE1C-4F4A-9247-150A98E16F9F}"/>
              </a:ext>
            </a:extLst>
          </p:cNvPr>
          <p:cNvSpPr/>
          <p:nvPr/>
        </p:nvSpPr>
        <p:spPr>
          <a:xfrm>
            <a:off x="5600201" y="2485797"/>
            <a:ext cx="597070" cy="108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9094</a:t>
            </a:r>
            <a:endParaRPr lang="en-NL" sz="1050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286E1A10-8C08-42C3-AAAE-60F9B824F0AF}"/>
              </a:ext>
            </a:extLst>
          </p:cNvPr>
          <p:cNvSpPr/>
          <p:nvPr/>
        </p:nvSpPr>
        <p:spPr>
          <a:xfrm>
            <a:off x="4081720" y="2503581"/>
            <a:ext cx="597070" cy="108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9093</a:t>
            </a:r>
            <a:endParaRPr lang="en-NL" sz="1050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33A1ECE2-6DB0-46C1-89B5-692D74BF697E}"/>
              </a:ext>
            </a:extLst>
          </p:cNvPr>
          <p:cNvSpPr/>
          <p:nvPr/>
        </p:nvSpPr>
        <p:spPr>
          <a:xfrm>
            <a:off x="2563239" y="2521365"/>
            <a:ext cx="597070" cy="108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9092</a:t>
            </a:r>
            <a:endParaRPr lang="en-NL" sz="1050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835F16E1-9E2B-4CAF-9048-E3904DB4BE1A}"/>
              </a:ext>
            </a:extLst>
          </p:cNvPr>
          <p:cNvSpPr/>
          <p:nvPr/>
        </p:nvSpPr>
        <p:spPr>
          <a:xfrm>
            <a:off x="4778619" y="1660953"/>
            <a:ext cx="507578" cy="11476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2181</a:t>
            </a:r>
            <a:endParaRPr lang="en-NL" sz="1050" dirty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66F0193B-0747-44FD-B6D7-DA2A289E3B51}"/>
              </a:ext>
            </a:extLst>
          </p:cNvPr>
          <p:cNvSpPr/>
          <p:nvPr/>
        </p:nvSpPr>
        <p:spPr>
          <a:xfrm>
            <a:off x="3068910" y="3315118"/>
            <a:ext cx="597070" cy="108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28044</a:t>
            </a:r>
            <a:endParaRPr lang="en-NL" sz="1050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21070DB-7D96-4AA9-B3AA-9DCBCD610734}"/>
              </a:ext>
            </a:extLst>
          </p:cNvPr>
          <p:cNvSpPr txBox="1"/>
          <p:nvPr/>
        </p:nvSpPr>
        <p:spPr>
          <a:xfrm rot="16200000">
            <a:off x="6289495" y="4229347"/>
            <a:ext cx="658835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 err="1"/>
              <a:t>localhost</a:t>
            </a:r>
            <a:endParaRPr lang="en-NL" sz="1300" dirty="0" err="1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C5F44F7-306E-4139-AA14-0DDA01EF6CDD}"/>
              </a:ext>
            </a:extLst>
          </p:cNvPr>
          <p:cNvSpPr txBox="1"/>
          <p:nvPr/>
        </p:nvSpPr>
        <p:spPr>
          <a:xfrm rot="16200000">
            <a:off x="6406604" y="3181829"/>
            <a:ext cx="399148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 err="1"/>
              <a:t>kafka</a:t>
            </a:r>
            <a:endParaRPr lang="en-NL" sz="1300" dirty="0" err="1"/>
          </a:p>
        </p:txBody>
      </p:sp>
    </p:spTree>
    <p:extLst>
      <p:ext uri="{BB962C8B-B14F-4D97-AF65-F5344CB8AC3E}">
        <p14:creationId xmlns:p14="http://schemas.microsoft.com/office/powerpoint/2010/main" val="41544219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84EA6-4B33-4973-89A1-22B35BB2F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Quick Demo – Apache </a:t>
            </a:r>
            <a:r>
              <a:rPr lang="nl-NL" dirty="0" err="1"/>
              <a:t>Kafka</a:t>
            </a:r>
            <a:r>
              <a:rPr lang="nl-NL" dirty="0"/>
              <a:t> </a:t>
            </a:r>
            <a:r>
              <a:rPr lang="nl-NL" dirty="0" err="1"/>
              <a:t>through</a:t>
            </a:r>
            <a:r>
              <a:rPr lang="nl-NL" dirty="0"/>
              <a:t> </a:t>
            </a:r>
            <a:r>
              <a:rPr lang="nl-NL" dirty="0" err="1"/>
              <a:t>Kafka</a:t>
            </a:r>
            <a:r>
              <a:rPr lang="nl-NL" dirty="0"/>
              <a:t> Console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FE3C80-8558-4784-B9BF-3CD01ABC50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Show </a:t>
            </a:r>
            <a:r>
              <a:rPr lang="nl-NL" dirty="0" err="1"/>
              <a:t>interaction</a:t>
            </a:r>
            <a:r>
              <a:rPr lang="nl-NL" dirty="0"/>
              <a:t> at </a:t>
            </a:r>
            <a:r>
              <a:rPr lang="nl-NL" dirty="0" err="1"/>
              <a:t>the</a:t>
            </a:r>
            <a:r>
              <a:rPr lang="nl-NL" dirty="0"/>
              <a:t> most basic level</a:t>
            </a:r>
          </a:p>
          <a:p>
            <a:pPr lvl="1"/>
            <a:r>
              <a:rPr lang="nl-NL" dirty="0"/>
              <a:t>Broker</a:t>
            </a:r>
          </a:p>
          <a:p>
            <a:pPr lvl="1"/>
            <a:r>
              <a:rPr lang="nl-NL" dirty="0"/>
              <a:t>Topic</a:t>
            </a:r>
          </a:p>
          <a:p>
            <a:pPr lvl="2"/>
            <a:r>
              <a:rPr lang="nl-NL" dirty="0" err="1"/>
              <a:t>partition</a:t>
            </a:r>
            <a:endParaRPr lang="nl-NL" dirty="0"/>
          </a:p>
          <a:p>
            <a:pPr lvl="1"/>
            <a:r>
              <a:rPr lang="nl-NL" dirty="0"/>
              <a:t>Produce Message</a:t>
            </a:r>
          </a:p>
          <a:p>
            <a:pPr lvl="1"/>
            <a:r>
              <a:rPr lang="nl-NL" dirty="0" err="1"/>
              <a:t>Consume</a:t>
            </a:r>
            <a:r>
              <a:rPr lang="nl-NL" dirty="0"/>
              <a:t> Message</a:t>
            </a:r>
          </a:p>
          <a:p>
            <a:pPr lvl="2"/>
            <a:r>
              <a:rPr lang="nl-NL" dirty="0"/>
              <a:t>Consumer Group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A332C2-4A09-43A4-AE6B-2C816FA5ED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Online Meetup Introducing Apache Kafka - Part One of Three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585710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CEF9D-70A7-493A-9FB8-E342CAF21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Lab 1: First steps </a:t>
            </a:r>
            <a:r>
              <a:rPr lang="nl-NL" dirty="0" err="1"/>
              <a:t>with</a:t>
            </a:r>
            <a:r>
              <a:rPr lang="nl-NL" dirty="0"/>
              <a:t> Apache </a:t>
            </a:r>
            <a:r>
              <a:rPr lang="nl-NL" dirty="0" err="1"/>
              <a:t>Kafka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6BE7D4-2D6B-4F37-8935-6615EB8758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Using </a:t>
            </a:r>
            <a:r>
              <a:rPr lang="nl-NL" dirty="0" err="1"/>
              <a:t>Kafka</a:t>
            </a:r>
            <a:r>
              <a:rPr lang="nl-NL" dirty="0"/>
              <a:t> Console</a:t>
            </a:r>
          </a:p>
          <a:p>
            <a:pPr lvl="1"/>
            <a:r>
              <a:rPr lang="nl-NL" dirty="0" err="1"/>
              <a:t>Create</a:t>
            </a:r>
            <a:r>
              <a:rPr lang="nl-NL" dirty="0"/>
              <a:t> a topic</a:t>
            </a:r>
          </a:p>
          <a:p>
            <a:pPr lvl="1"/>
            <a:r>
              <a:rPr lang="nl-NL" dirty="0" err="1"/>
              <a:t>Publish</a:t>
            </a:r>
            <a:r>
              <a:rPr lang="nl-NL" dirty="0"/>
              <a:t> </a:t>
            </a:r>
            <a:r>
              <a:rPr lang="nl-NL" dirty="0" err="1"/>
              <a:t>messages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topic</a:t>
            </a:r>
          </a:p>
          <a:p>
            <a:r>
              <a:rPr lang="nl-NL" dirty="0"/>
              <a:t>Using </a:t>
            </a:r>
            <a:r>
              <a:rPr lang="nl-NL" dirty="0" err="1"/>
              <a:t>Kafka</a:t>
            </a:r>
            <a:r>
              <a:rPr lang="nl-NL" dirty="0"/>
              <a:t> Console</a:t>
            </a:r>
          </a:p>
          <a:p>
            <a:pPr lvl="1"/>
            <a:r>
              <a:rPr lang="nl-NL" dirty="0" err="1"/>
              <a:t>Consume</a:t>
            </a:r>
            <a:r>
              <a:rPr lang="nl-NL" dirty="0"/>
              <a:t> </a:t>
            </a:r>
            <a:r>
              <a:rPr lang="nl-NL" dirty="0" err="1"/>
              <a:t>messages</a:t>
            </a:r>
            <a:r>
              <a:rPr lang="nl-NL" dirty="0"/>
              <a:t> </a:t>
            </a:r>
            <a:r>
              <a:rPr lang="nl-NL" dirty="0" err="1"/>
              <a:t>from</a:t>
            </a:r>
            <a:r>
              <a:rPr lang="nl-NL" dirty="0"/>
              <a:t> topic</a:t>
            </a:r>
          </a:p>
          <a:p>
            <a:pPr marL="180000" lvl="1" indent="0">
              <a:buNone/>
            </a:pPr>
            <a:br>
              <a:rPr lang="nl-NL" dirty="0"/>
            </a:br>
            <a:br>
              <a:rPr lang="nl-NL" dirty="0"/>
            </a:br>
            <a:endParaRPr lang="nl-NL" dirty="0"/>
          </a:p>
          <a:p>
            <a:r>
              <a:rPr lang="nl-NL" dirty="0" err="1"/>
              <a:t>Work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Apache </a:t>
            </a:r>
            <a:r>
              <a:rPr lang="nl-NL" dirty="0" err="1"/>
              <a:t>Kafka</a:t>
            </a:r>
            <a:r>
              <a:rPr lang="nl-NL" dirty="0"/>
              <a:t> HQ GUI </a:t>
            </a:r>
            <a:r>
              <a:rPr lang="nl-NL" dirty="0" err="1"/>
              <a:t>to</a:t>
            </a:r>
            <a:r>
              <a:rPr lang="nl-NL" dirty="0"/>
              <a:t> </a:t>
            </a:r>
          </a:p>
          <a:p>
            <a:pPr lvl="1"/>
            <a:r>
              <a:rPr lang="nl-NL" dirty="0" err="1"/>
              <a:t>inspect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Kafka</a:t>
            </a:r>
            <a:r>
              <a:rPr lang="nl-NL" dirty="0"/>
              <a:t> Cluster</a:t>
            </a:r>
          </a:p>
          <a:p>
            <a:pPr lvl="1"/>
            <a:r>
              <a:rPr lang="nl-NL" dirty="0"/>
              <a:t>produce </a:t>
            </a:r>
            <a:r>
              <a:rPr lang="nl-NL" dirty="0" err="1"/>
              <a:t>additional</a:t>
            </a:r>
            <a:r>
              <a:rPr lang="nl-NL" dirty="0"/>
              <a:t> </a:t>
            </a:r>
            <a:r>
              <a:rPr lang="nl-NL" dirty="0" err="1"/>
              <a:t>messages</a:t>
            </a:r>
            <a:endParaRPr lang="nl-NL" dirty="0"/>
          </a:p>
          <a:p>
            <a:pPr lvl="1"/>
            <a:r>
              <a:rPr lang="nl-NL" dirty="0" err="1"/>
              <a:t>consume</a:t>
            </a:r>
            <a:r>
              <a:rPr lang="nl-NL" dirty="0"/>
              <a:t> </a:t>
            </a:r>
            <a:r>
              <a:rPr lang="nl-NL" dirty="0" err="1"/>
              <a:t>message</a:t>
            </a:r>
            <a:r>
              <a:rPr lang="nl-NL" dirty="0"/>
              <a:t> </a:t>
            </a:r>
            <a:r>
              <a:rPr lang="nl-NL" dirty="0" err="1"/>
              <a:t>from</a:t>
            </a:r>
            <a:r>
              <a:rPr lang="nl-NL" dirty="0"/>
              <a:t> a special Consumer Group</a:t>
            </a:r>
          </a:p>
          <a:p>
            <a:pPr lvl="1"/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372DFF-52DA-4A8C-8977-74BF69FBDB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Online Meetup Introducing Apache Kafka - Part One of Three</a:t>
            </a:r>
            <a:endParaRPr lang="nl-NL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399E662-26DC-4C8A-A0F2-46E6D852666D}"/>
              </a:ext>
            </a:extLst>
          </p:cNvPr>
          <p:cNvSpPr/>
          <p:nvPr/>
        </p:nvSpPr>
        <p:spPr>
          <a:xfrm>
            <a:off x="6123962" y="1195548"/>
            <a:ext cx="2600587" cy="17741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A290BB-13ED-461F-8586-BC6B8890205A}"/>
              </a:ext>
            </a:extLst>
          </p:cNvPr>
          <p:cNvSpPr txBox="1"/>
          <p:nvPr/>
        </p:nvSpPr>
        <p:spPr>
          <a:xfrm rot="16200000">
            <a:off x="5339179" y="2211300"/>
            <a:ext cx="1290418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Docker </a:t>
            </a:r>
            <a:r>
              <a:rPr lang="nl-NL" sz="1300" dirty="0" err="1"/>
              <a:t>Compose</a:t>
            </a:r>
            <a:endParaRPr lang="en-NL" sz="1300" dirty="0" err="1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39B8DF8-966E-481A-89CA-A275AE5E2062}"/>
              </a:ext>
            </a:extLst>
          </p:cNvPr>
          <p:cNvSpPr/>
          <p:nvPr/>
        </p:nvSpPr>
        <p:spPr>
          <a:xfrm>
            <a:off x="6123962" y="3226919"/>
            <a:ext cx="2600587" cy="900464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912D8C8-43F7-47FD-B2B0-3A150E0BA474}"/>
              </a:ext>
            </a:extLst>
          </p:cNvPr>
          <p:cNvSpPr/>
          <p:nvPr/>
        </p:nvSpPr>
        <p:spPr>
          <a:xfrm>
            <a:off x="6510110" y="1457402"/>
            <a:ext cx="1090568" cy="604007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9" name="Picture 2" descr="Image result for logo kafka">
            <a:extLst>
              <a:ext uri="{FF2B5EF4-FFF2-40B4-BE49-F238E27FC236}">
                <a16:creationId xmlns:a16="http://schemas.microsoft.com/office/drawing/2014/main" id="{AB62AA63-15BA-4872-9892-0DDCCF58E4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4473" y="1490667"/>
            <a:ext cx="640520" cy="336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15F52F3-51EA-4787-AE3F-65F88132E6F4}"/>
              </a:ext>
            </a:extLst>
          </p:cNvPr>
          <p:cNvSpPr/>
          <p:nvPr/>
        </p:nvSpPr>
        <p:spPr>
          <a:xfrm>
            <a:off x="7084687" y="2311640"/>
            <a:ext cx="1090568" cy="60400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CAA9D2F-1802-4D4F-81E5-E5661671EB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7614" y="2496923"/>
            <a:ext cx="734998" cy="24812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0157C7E-FE04-4CB7-9116-D5CEEAC8996D}"/>
              </a:ext>
            </a:extLst>
          </p:cNvPr>
          <p:cNvSpPr/>
          <p:nvPr/>
        </p:nvSpPr>
        <p:spPr>
          <a:xfrm>
            <a:off x="7762398" y="3297336"/>
            <a:ext cx="891316" cy="397461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Browser</a:t>
            </a:r>
            <a:endParaRPr lang="en-NL" dirty="0">
              <a:solidFill>
                <a:schemeClr val="tx1"/>
              </a:solidFill>
            </a:endParaRP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218FB746-5D14-4BEC-93AD-CE624C64BEDF}"/>
              </a:ext>
            </a:extLst>
          </p:cNvPr>
          <p:cNvCxnSpPr>
            <a:cxnSpLocks/>
            <a:endCxn id="10" idx="3"/>
          </p:cNvCxnSpPr>
          <p:nvPr/>
        </p:nvCxnSpPr>
        <p:spPr>
          <a:xfrm rot="16200000" flipV="1">
            <a:off x="7933438" y="2855461"/>
            <a:ext cx="683692" cy="200058"/>
          </a:xfrm>
          <a:prstGeom prst="bentConnector2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0ED62DE0-7056-4522-ACFA-9246587461FF}"/>
              </a:ext>
            </a:extLst>
          </p:cNvPr>
          <p:cNvSpPr/>
          <p:nvPr/>
        </p:nvSpPr>
        <p:spPr>
          <a:xfrm>
            <a:off x="6308773" y="1335984"/>
            <a:ext cx="2172495" cy="837034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49E36BB5-9448-45A8-8AD9-69A5907EBE08}"/>
              </a:ext>
            </a:extLst>
          </p:cNvPr>
          <p:cNvCxnSpPr>
            <a:cxnSpLocks/>
            <a:stCxn id="10" idx="0"/>
            <a:endCxn id="8" idx="2"/>
          </p:cNvCxnSpPr>
          <p:nvPr/>
        </p:nvCxnSpPr>
        <p:spPr>
          <a:xfrm rot="16200000" flipV="1">
            <a:off x="7217568" y="1899236"/>
            <a:ext cx="250231" cy="574577"/>
          </a:xfrm>
          <a:prstGeom prst="bentConnector3">
            <a:avLst>
              <a:gd name="adj1" fmla="val 26533"/>
            </a:avLst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3CF351EE-1860-4D0D-9FA6-F954F43EF0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3392" y="3958754"/>
            <a:ext cx="1307286" cy="92201"/>
          </a:xfrm>
          <a:prstGeom prst="rect">
            <a:avLst/>
          </a:prstGeom>
        </p:spPr>
      </p:pic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BA8D4708-0797-433F-83D5-ED77AD6C897F}"/>
              </a:ext>
            </a:extLst>
          </p:cNvPr>
          <p:cNvCxnSpPr>
            <a:cxnSpLocks/>
            <a:endCxn id="8" idx="1"/>
          </p:cNvCxnSpPr>
          <p:nvPr/>
        </p:nvCxnSpPr>
        <p:spPr>
          <a:xfrm rot="5400000" flipH="1" flipV="1">
            <a:off x="5368515" y="2802127"/>
            <a:ext cx="2184316" cy="98874"/>
          </a:xfrm>
          <a:prstGeom prst="bentConnector2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DC3C438D-77FD-4A2A-A3EC-7E23A634E3C2}"/>
              </a:ext>
            </a:extLst>
          </p:cNvPr>
          <p:cNvSpPr txBox="1"/>
          <p:nvPr/>
        </p:nvSpPr>
        <p:spPr>
          <a:xfrm rot="16200000">
            <a:off x="5723583" y="3758510"/>
            <a:ext cx="511358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Laptop</a:t>
            </a:r>
            <a:endParaRPr lang="en-NL" sz="1300" dirty="0" err="1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C84957F-25FF-4D12-BA0E-1059197A9401}"/>
              </a:ext>
            </a:extLst>
          </p:cNvPr>
          <p:cNvSpPr/>
          <p:nvPr/>
        </p:nvSpPr>
        <p:spPr>
          <a:xfrm>
            <a:off x="7646309" y="2853012"/>
            <a:ext cx="597070" cy="108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28042</a:t>
            </a:r>
            <a:endParaRPr lang="en-NL" sz="105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891D712-FE37-4D57-85CB-10954B9DB14C}"/>
              </a:ext>
            </a:extLst>
          </p:cNvPr>
          <p:cNvSpPr/>
          <p:nvPr/>
        </p:nvSpPr>
        <p:spPr>
          <a:xfrm>
            <a:off x="7153756" y="2009637"/>
            <a:ext cx="597070" cy="108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9092</a:t>
            </a:r>
            <a:endParaRPr lang="en-NL" sz="105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D42D47D-1EE2-4D58-9723-1083031FEB2B}"/>
              </a:ext>
            </a:extLst>
          </p:cNvPr>
          <p:cNvSpPr txBox="1"/>
          <p:nvPr/>
        </p:nvSpPr>
        <p:spPr>
          <a:xfrm rot="16200000">
            <a:off x="8504188" y="3717618"/>
            <a:ext cx="658835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 err="1"/>
              <a:t>localhost</a:t>
            </a:r>
            <a:endParaRPr lang="en-NL" sz="1300" dirty="0" err="1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E90CC04-1DCA-4E65-9C3F-16F75E7A4A22}"/>
              </a:ext>
            </a:extLst>
          </p:cNvPr>
          <p:cNvSpPr txBox="1"/>
          <p:nvPr/>
        </p:nvSpPr>
        <p:spPr>
          <a:xfrm rot="16200000">
            <a:off x="8621297" y="2670100"/>
            <a:ext cx="399148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 err="1"/>
              <a:t>kafka</a:t>
            </a:r>
            <a:endParaRPr lang="en-NL" sz="1300" dirty="0" err="1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10FC1703-FA09-41D5-B5E3-2E072CBC2E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3929" y="3790125"/>
            <a:ext cx="1307286" cy="92201"/>
          </a:xfrm>
          <a:prstGeom prst="rect">
            <a:avLst/>
          </a:prstGeom>
        </p:spPr>
      </p:pic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56BB85B8-7AEE-4184-B3D0-7887C20F32F8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911304" y="2881878"/>
            <a:ext cx="1713685" cy="72747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78073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7467204-3271-4171-8532-1C1423463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Overview</a:t>
            </a:r>
            <a:endParaRPr lang="en-NL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2B7FCBC-576F-4756-B73C-2CCAC03BF4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936000"/>
            <a:ext cx="6623999" cy="3780000"/>
          </a:xfrm>
        </p:spPr>
        <p:txBody>
          <a:bodyPr/>
          <a:lstStyle/>
          <a:p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What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is Apache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Kafka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?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Core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concepts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and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technology</a:t>
            </a:r>
            <a:endParaRPr lang="nl-NL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Lab 1 – First hands-on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with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Apache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Kafka</a:t>
            </a:r>
            <a:endParaRPr lang="nl-NL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nl-NL" b="1" dirty="0"/>
              <a:t>Programming </a:t>
            </a:r>
            <a:r>
              <a:rPr lang="nl-NL" b="1" dirty="0" err="1"/>
              <a:t>against</a:t>
            </a:r>
            <a:r>
              <a:rPr lang="nl-NL" b="1" dirty="0"/>
              <a:t> Apache </a:t>
            </a:r>
            <a:r>
              <a:rPr lang="nl-NL" b="1" dirty="0" err="1"/>
              <a:t>Kafka</a:t>
            </a:r>
            <a:endParaRPr lang="nl-NL" b="1" dirty="0"/>
          </a:p>
          <a:p>
            <a:r>
              <a:rPr lang="nl-NL" b="1" dirty="0"/>
              <a:t>Brief </a:t>
            </a:r>
            <a:r>
              <a:rPr lang="nl-NL" b="1" dirty="0" err="1"/>
              <a:t>introduction</a:t>
            </a:r>
            <a:r>
              <a:rPr lang="nl-NL" b="1" dirty="0"/>
              <a:t> of Node (JS)</a:t>
            </a:r>
          </a:p>
          <a:p>
            <a:r>
              <a:rPr lang="nl-NL" dirty="0"/>
              <a:t>Lab 2 – </a:t>
            </a:r>
            <a:r>
              <a:rPr lang="nl-NL" dirty="0" err="1"/>
              <a:t>Programmatic</a:t>
            </a:r>
            <a:r>
              <a:rPr lang="nl-NL" dirty="0"/>
              <a:t> </a:t>
            </a:r>
            <a:r>
              <a:rPr lang="nl-NL" dirty="0" err="1"/>
              <a:t>interaction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Apache </a:t>
            </a:r>
            <a:r>
              <a:rPr lang="nl-NL" dirty="0" err="1"/>
              <a:t>Kafka</a:t>
            </a:r>
            <a:endParaRPr lang="nl-NL" dirty="0"/>
          </a:p>
          <a:p>
            <a:r>
              <a:rPr lang="nl-NL" dirty="0" err="1"/>
              <a:t>Shades</a:t>
            </a:r>
            <a:r>
              <a:rPr lang="nl-NL" dirty="0"/>
              <a:t> of Data – Streaming, CQRS, Event </a:t>
            </a:r>
            <a:r>
              <a:rPr lang="nl-NL" dirty="0" err="1"/>
              <a:t>Sourcing</a:t>
            </a:r>
            <a:endParaRPr lang="nl-NL" dirty="0"/>
          </a:p>
          <a:p>
            <a:r>
              <a:rPr lang="nl-NL" dirty="0"/>
              <a:t>The Eneco Case – The Event Streaming Platform</a:t>
            </a:r>
          </a:p>
          <a:p>
            <a:r>
              <a:rPr lang="nl-NL" dirty="0"/>
              <a:t>Lab 3 – DIY CQRS </a:t>
            </a:r>
          </a:p>
          <a:p>
            <a:r>
              <a:rPr lang="nl-NL" dirty="0"/>
              <a:t>Microservices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quest</a:t>
            </a:r>
            <a:r>
              <a:rPr lang="nl-NL" dirty="0"/>
              <a:t> for </a:t>
            </a:r>
            <a:r>
              <a:rPr lang="nl-NL" dirty="0" err="1"/>
              <a:t>decoupling</a:t>
            </a:r>
            <a:endParaRPr lang="nl-NL" dirty="0"/>
          </a:p>
          <a:p>
            <a:r>
              <a:rPr lang="nl-NL" dirty="0"/>
              <a:t>Lab 4 – Microservices </a:t>
            </a:r>
            <a:r>
              <a:rPr lang="nl-NL" dirty="0" err="1"/>
              <a:t>Interaction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Choreography</a:t>
            </a:r>
            <a:endParaRPr lang="nl-NL" dirty="0"/>
          </a:p>
          <a:p>
            <a:r>
              <a:rPr lang="nl-NL" dirty="0"/>
              <a:t>But </a:t>
            </a:r>
            <a:r>
              <a:rPr lang="nl-NL" dirty="0" err="1"/>
              <a:t>wait</a:t>
            </a:r>
            <a:r>
              <a:rPr lang="nl-NL" dirty="0"/>
              <a:t> – </a:t>
            </a:r>
            <a:r>
              <a:rPr lang="nl-NL" dirty="0" err="1"/>
              <a:t>there</a:t>
            </a:r>
            <a:r>
              <a:rPr lang="nl-NL" dirty="0"/>
              <a:t> is more: </a:t>
            </a:r>
          </a:p>
          <a:p>
            <a:pPr lvl="1"/>
            <a:r>
              <a:rPr lang="nl-NL" dirty="0" err="1"/>
              <a:t>Ecosystem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supporting</a:t>
            </a:r>
            <a:r>
              <a:rPr lang="nl-NL" dirty="0"/>
              <a:t> tools</a:t>
            </a:r>
          </a:p>
          <a:p>
            <a:pPr lvl="1"/>
            <a:r>
              <a:rPr lang="nl-NL" dirty="0" err="1"/>
              <a:t>Alternative</a:t>
            </a:r>
            <a:r>
              <a:rPr lang="nl-NL" dirty="0"/>
              <a:t> </a:t>
            </a:r>
            <a:r>
              <a:rPr lang="nl-NL" dirty="0" err="1"/>
              <a:t>offerings</a:t>
            </a:r>
            <a:r>
              <a:rPr lang="nl-NL" dirty="0"/>
              <a:t> (public </a:t>
            </a:r>
            <a:r>
              <a:rPr lang="nl-NL" dirty="0" err="1"/>
              <a:t>cloud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stand-alone</a:t>
            </a:r>
            <a:r>
              <a:rPr lang="nl-NL" dirty="0"/>
              <a:t>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87E958-33C8-495A-BB01-882F1D9C6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Online Meetup Introducing Apache Kafka - Part One of Three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41913522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2D0E6-E6CA-45A9-993F-811CBD668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Programming </a:t>
            </a:r>
            <a:r>
              <a:rPr lang="nl-NL" dirty="0" err="1"/>
              <a:t>against</a:t>
            </a:r>
            <a:r>
              <a:rPr lang="nl-NL" dirty="0"/>
              <a:t> </a:t>
            </a:r>
            <a:r>
              <a:rPr lang="nl-NL" dirty="0" err="1"/>
              <a:t>Kafka</a:t>
            </a:r>
            <a:r>
              <a:rPr lang="nl-NL" dirty="0"/>
              <a:t>: Client Libraries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3A3D7C-D177-4B76-83BA-413225F3C2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Client </a:t>
            </a:r>
            <a:r>
              <a:rPr lang="nl-NL" dirty="0" err="1"/>
              <a:t>libraries</a:t>
            </a:r>
            <a:endParaRPr lang="nl-NL" dirty="0"/>
          </a:p>
          <a:p>
            <a:pPr lvl="1"/>
            <a:r>
              <a:rPr lang="nl-NL" dirty="0"/>
              <a:t>C/C++</a:t>
            </a:r>
          </a:p>
          <a:p>
            <a:pPr lvl="1"/>
            <a:r>
              <a:rPr lang="nl-NL" dirty="0"/>
              <a:t>Python</a:t>
            </a:r>
          </a:p>
          <a:p>
            <a:pPr lvl="1"/>
            <a:r>
              <a:rPr lang="nl-NL" dirty="0"/>
              <a:t>Go</a:t>
            </a:r>
          </a:p>
          <a:p>
            <a:pPr lvl="1"/>
            <a:r>
              <a:rPr lang="nl-NL" dirty="0"/>
              <a:t>Java</a:t>
            </a:r>
          </a:p>
          <a:p>
            <a:pPr lvl="1"/>
            <a:r>
              <a:rPr lang="nl-NL" dirty="0"/>
              <a:t>.NET</a:t>
            </a:r>
          </a:p>
          <a:p>
            <a:pPr lvl="1"/>
            <a:r>
              <a:rPr lang="nl-NL" dirty="0" err="1"/>
              <a:t>JavaScript</a:t>
            </a:r>
            <a:r>
              <a:rPr lang="nl-NL" dirty="0"/>
              <a:t>/Node</a:t>
            </a:r>
          </a:p>
          <a:p>
            <a:pPr lvl="1"/>
            <a:r>
              <a:rPr lang="nl-NL" dirty="0"/>
              <a:t>Ruby</a:t>
            </a:r>
          </a:p>
          <a:p>
            <a:pPr lvl="1"/>
            <a:r>
              <a:rPr lang="nl-NL" dirty="0"/>
              <a:t>Scala</a:t>
            </a:r>
          </a:p>
          <a:p>
            <a:pPr lvl="1"/>
            <a:r>
              <a:rPr lang="nl-NL" dirty="0" err="1"/>
              <a:t>and</a:t>
            </a:r>
            <a:r>
              <a:rPr lang="nl-NL" dirty="0"/>
              <a:t> more..</a:t>
            </a:r>
          </a:p>
          <a:p>
            <a:pPr lvl="1"/>
            <a:endParaRPr lang="nl-NL" dirty="0"/>
          </a:p>
          <a:p>
            <a:r>
              <a:rPr lang="nl-NL" dirty="0" err="1"/>
              <a:t>Also</a:t>
            </a:r>
            <a:r>
              <a:rPr lang="nl-NL" dirty="0"/>
              <a:t>: REST Proxy (part of open source </a:t>
            </a:r>
            <a:r>
              <a:rPr lang="nl-NL" dirty="0" err="1"/>
              <a:t>Confluent</a:t>
            </a:r>
            <a:r>
              <a:rPr lang="nl-NL" dirty="0"/>
              <a:t> Platform)</a:t>
            </a:r>
          </a:p>
          <a:p>
            <a:pPr lvl="1"/>
            <a:r>
              <a:rPr lang="nl-NL" dirty="0"/>
              <a:t>Produce, Consumer </a:t>
            </a:r>
            <a:r>
              <a:rPr lang="nl-NL" dirty="0" err="1"/>
              <a:t>and</a:t>
            </a:r>
            <a:r>
              <a:rPr lang="nl-NL" dirty="0"/>
              <a:t> manage </a:t>
            </a:r>
            <a:r>
              <a:rPr lang="nl-NL" dirty="0" err="1"/>
              <a:t>through</a:t>
            </a:r>
            <a:r>
              <a:rPr lang="nl-NL" dirty="0"/>
              <a:t> REST API calls</a:t>
            </a:r>
          </a:p>
          <a:p>
            <a:pPr marL="0" indent="0">
              <a:buNone/>
            </a:pP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F9F6F8-6E21-4835-95A3-E91E8BDD4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Online Meetup Introducing Apache Kafka - Part One of Three</a:t>
            </a:r>
            <a:endParaRPr lang="nl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E66443-B949-4B25-A7A6-324D94F261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1475" y="907784"/>
            <a:ext cx="2557633" cy="33279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4" descr="https://s14-eu5.startpage.com/cgi-bin/serveimage?url=https%3A%2F%2Fwww.python.org%2Fstatic%2Fcommunity_logos%2Fpython-logo-master-v3-TM.png&amp;sp=b27e193ffa0a34278f0780306b8230db&amp;anticache=751367">
            <a:extLst>
              <a:ext uri="{FF2B5EF4-FFF2-40B4-BE49-F238E27FC236}">
                <a16:creationId xmlns:a16="http://schemas.microsoft.com/office/drawing/2014/main" id="{359B1360-E62A-4E87-8B37-6A52F08625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8545" y="1771787"/>
            <a:ext cx="1730631" cy="584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s://s14-eu5.startpage.com/cgi-bin/serveimage?url=https%3A%2F%2Fencrypted-tbn0.gstatic.com%2Fimages%3Fq%3Dtbn%3AANd9GcRmcgiBxmDbfz0MqVZ_noUgBi8cwTibLUID_kmd1Iy0mro344hWAmYgv9BM%26s&amp;sp=00620fff97247c2373e534991a873834&amp;anticache=835486">
            <a:extLst>
              <a:ext uri="{FF2B5EF4-FFF2-40B4-BE49-F238E27FC236}">
                <a16:creationId xmlns:a16="http://schemas.microsoft.com/office/drawing/2014/main" id="{25B64675-CB19-463E-953D-2987E63E9F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0442" y="1080000"/>
            <a:ext cx="1033554" cy="578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https://s14-eu5.startpage.com/cgi-bin/serveimage?url=https%3A%2F%2Ffuzati.com%2Fwp-content%2Fuploads%2F2016%2F12%2FRuby-Logo.png&amp;sp=b162e3baf55d39592ffbb2b742927a03&amp;anticache=672330">
            <a:extLst>
              <a:ext uri="{FF2B5EF4-FFF2-40B4-BE49-F238E27FC236}">
                <a16:creationId xmlns:a16="http://schemas.microsoft.com/office/drawing/2014/main" id="{1E6D711A-08E5-48B3-A350-81C6FAEF1C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3285" y="1935940"/>
            <a:ext cx="598354" cy="416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4" descr="https://s14-eu5.startpage.com/cgi-bin/serveimage?url=https%3A%2F%2Fupload.wikimedia.org%2Fwikipedia%2Fen%2F8%2F85%2FScala_logo.png&amp;sp=8adaa16219cc85fb2f2beb7a293d2330&amp;anticache=903441">
            <a:extLst>
              <a:ext uri="{FF2B5EF4-FFF2-40B4-BE49-F238E27FC236}">
                <a16:creationId xmlns:a16="http://schemas.microsoft.com/office/drawing/2014/main" id="{719417CF-D4D9-4817-AEFC-B169B0035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0785" y="2987286"/>
            <a:ext cx="841808" cy="344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6" descr="https://s14-eu5.startpage.com/wikioimage/35e4caa3ab4a872292cb587b6e4ec893.png">
            <a:extLst>
              <a:ext uri="{FF2B5EF4-FFF2-40B4-BE49-F238E27FC236}">
                <a16:creationId xmlns:a16="http://schemas.microsoft.com/office/drawing/2014/main" id="{79FAFA30-7B42-4593-B136-F93FF327DC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6731" y="2932606"/>
            <a:ext cx="454277" cy="454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2" descr="https://s14-eu5.startpage.com/cgi-bin/serveimage?url=https%3A%2F%2Fencrypted-tbn0.gstatic.com%2Fimages%3Fq%3Dtbn%3AANd9GcS4Mgykegd7Wblg6dSAz8hvQD4sK0pZgs0Kt85njX3A80SBLpA&amp;sp=50e94963e01bf3e5ae78227ecb236529&amp;anticache=751384">
            <a:extLst>
              <a:ext uri="{FF2B5EF4-FFF2-40B4-BE49-F238E27FC236}">
                <a16:creationId xmlns:a16="http://schemas.microsoft.com/office/drawing/2014/main" id="{4067C914-F539-42DC-B3B9-B39D20A841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2898" y="2489586"/>
            <a:ext cx="575659" cy="322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4" descr="https://s14-eu5.startpage.com/cgi-bin/serveimage?url=https:%2F%2Fnodejs.org%2Fstatic%2Fimages%2Flogos%2Fnodejs-new-pantone-black.png&amp;sp=41ff74e295d7d40368fb486501455d1a">
            <a:extLst>
              <a:ext uri="{FF2B5EF4-FFF2-40B4-BE49-F238E27FC236}">
                <a16:creationId xmlns:a16="http://schemas.microsoft.com/office/drawing/2014/main" id="{F4DD071A-BE70-4984-BD9F-A5594C4E04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3369" y="1194157"/>
            <a:ext cx="791909" cy="485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 descr="https://s14-eu5.startpage.com/cgi-bin/serveimage?url=https%3A%2F%2Fraw.githubusercontent.com%2Fisocpp%2Flogos%2Fmaster%2Fcpp_logo.png&amp;sp=34086d7e3afe334b4087302ff1830fc6&amp;anticache=879999">
            <a:extLst>
              <a:ext uri="{FF2B5EF4-FFF2-40B4-BE49-F238E27FC236}">
                <a16:creationId xmlns:a16="http://schemas.microsoft.com/office/drawing/2014/main" id="{FE364DB3-6BFB-46C5-A81E-B79A5D4D8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4335" y="2417589"/>
            <a:ext cx="414832" cy="466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DC61334E-A93C-4DB4-AF5E-3B44260F26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6109" y="2237947"/>
            <a:ext cx="1045942" cy="730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A7031C9B-4C1C-465F-874F-F24A637A127B}"/>
              </a:ext>
            </a:extLst>
          </p:cNvPr>
          <p:cNvPicPr>
            <a:picLocks noChangeAspect="1"/>
          </p:cNvPicPr>
          <p:nvPr/>
        </p:nvPicPr>
        <p:blipFill>
          <a:blip r:embed="rId1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268164" y="3584973"/>
            <a:ext cx="1145628" cy="179004"/>
          </a:xfrm>
          <a:prstGeom prst="rect">
            <a:avLst/>
          </a:prstGeom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0806B497-3FDA-4FF6-8DA7-0EFBA7AB3A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7725" y="3458096"/>
            <a:ext cx="611732" cy="324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C783DEE1-3107-455C-B57C-B9032BD8364D}"/>
              </a:ext>
            </a:extLst>
          </p:cNvPr>
          <p:cNvPicPr>
            <a:picLocks noChangeAspect="1"/>
          </p:cNvPicPr>
          <p:nvPr/>
        </p:nvPicPr>
        <p:blipFill>
          <a:blip r:embed="rId1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535746" y="3138564"/>
            <a:ext cx="499561" cy="188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19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2D0E6-E6CA-45A9-993F-811CBD668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Programming </a:t>
            </a:r>
            <a:r>
              <a:rPr lang="nl-NL" dirty="0" err="1"/>
              <a:t>against</a:t>
            </a:r>
            <a:r>
              <a:rPr lang="nl-NL" dirty="0"/>
              <a:t> </a:t>
            </a:r>
            <a:r>
              <a:rPr lang="nl-NL" dirty="0" err="1"/>
              <a:t>Kafka</a:t>
            </a:r>
            <a:r>
              <a:rPr lang="nl-NL" dirty="0"/>
              <a:t>: </a:t>
            </a:r>
            <a:br>
              <a:rPr lang="nl-NL" dirty="0"/>
            </a:br>
            <a:r>
              <a:rPr lang="nl-NL" dirty="0" err="1"/>
              <a:t>Typical</a:t>
            </a:r>
            <a:r>
              <a:rPr lang="nl-NL" dirty="0"/>
              <a:t> Steps in a Client Producer Application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3A3D7C-D177-4B76-83BA-413225F3C2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Create</a:t>
            </a:r>
            <a:r>
              <a:rPr lang="nl-NL" dirty="0"/>
              <a:t> a </a:t>
            </a:r>
            <a:r>
              <a:rPr lang="nl-NL" dirty="0" err="1"/>
              <a:t>connection</a:t>
            </a:r>
            <a:endParaRPr lang="nl-NL" dirty="0"/>
          </a:p>
          <a:p>
            <a:pPr lvl="1"/>
            <a:r>
              <a:rPr lang="nl-NL" dirty="0" err="1"/>
              <a:t>connected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one</a:t>
            </a:r>
            <a:r>
              <a:rPr lang="nl-NL" dirty="0"/>
              <a:t> or more brokers in a cluster or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Zookeeper</a:t>
            </a:r>
            <a:r>
              <a:rPr lang="nl-NL" dirty="0"/>
              <a:t> node</a:t>
            </a:r>
          </a:p>
          <a:p>
            <a:pPr lvl="2"/>
            <a:r>
              <a:rPr lang="nl-NL" dirty="0" err="1"/>
              <a:t>you</a:t>
            </a:r>
            <a:r>
              <a:rPr lang="nl-NL" dirty="0"/>
              <a:t> </a:t>
            </a:r>
            <a:r>
              <a:rPr lang="nl-NL" dirty="0" err="1"/>
              <a:t>need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broker-</a:t>
            </a:r>
            <a:r>
              <a:rPr lang="nl-NL" dirty="0" err="1"/>
              <a:t>endpoints</a:t>
            </a:r>
            <a:r>
              <a:rPr lang="nl-NL" dirty="0"/>
              <a:t> or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Zookeeper</a:t>
            </a:r>
            <a:r>
              <a:rPr lang="nl-NL" dirty="0"/>
              <a:t> </a:t>
            </a:r>
            <a:r>
              <a:rPr lang="nl-NL" dirty="0" err="1"/>
              <a:t>endpoint</a:t>
            </a:r>
            <a:endParaRPr lang="nl-NL" dirty="0"/>
          </a:p>
          <a:p>
            <a:pPr lvl="2"/>
            <a:r>
              <a:rPr lang="nl-NL" dirty="0" err="1"/>
              <a:t>optionally</a:t>
            </a:r>
            <a:r>
              <a:rPr lang="nl-NL" dirty="0"/>
              <a:t> </a:t>
            </a:r>
            <a:r>
              <a:rPr lang="nl-NL" dirty="0" err="1"/>
              <a:t>use</a:t>
            </a:r>
            <a:r>
              <a:rPr lang="nl-NL" dirty="0"/>
              <a:t> </a:t>
            </a:r>
            <a:r>
              <a:rPr lang="nl-NL" dirty="0" err="1"/>
              <a:t>credentials</a:t>
            </a:r>
            <a:r>
              <a:rPr lang="nl-NL" dirty="0"/>
              <a:t> or </a:t>
            </a:r>
            <a:r>
              <a:rPr lang="nl-NL" dirty="0" err="1"/>
              <a:t>certificate</a:t>
            </a:r>
            <a:r>
              <a:rPr lang="nl-NL" dirty="0"/>
              <a:t> for </a:t>
            </a:r>
            <a:r>
              <a:rPr lang="nl-NL" dirty="0" err="1"/>
              <a:t>authentication</a:t>
            </a:r>
            <a:r>
              <a:rPr lang="nl-NL" dirty="0"/>
              <a:t> </a:t>
            </a:r>
          </a:p>
          <a:p>
            <a:r>
              <a:rPr lang="nl-NL" dirty="0" err="1"/>
              <a:t>Create</a:t>
            </a:r>
            <a:r>
              <a:rPr lang="nl-NL" dirty="0"/>
              <a:t> a Producer on top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connection</a:t>
            </a:r>
            <a:endParaRPr lang="nl-NL" dirty="0"/>
          </a:p>
          <a:p>
            <a:r>
              <a:rPr lang="nl-NL" dirty="0" err="1"/>
              <a:t>When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Producer-Connection is </a:t>
            </a:r>
            <a:r>
              <a:rPr lang="nl-NL" dirty="0" err="1"/>
              <a:t>available</a:t>
            </a:r>
            <a:r>
              <a:rPr lang="nl-NL" dirty="0"/>
              <a:t>…</a:t>
            </a:r>
          </a:p>
          <a:p>
            <a:pPr lvl="1"/>
            <a:r>
              <a:rPr lang="nl-NL" dirty="0"/>
              <a:t>[</a:t>
            </a:r>
            <a:r>
              <a:rPr lang="nl-NL" dirty="0" err="1"/>
              <a:t>Optionally</a:t>
            </a:r>
            <a:r>
              <a:rPr lang="nl-NL" dirty="0"/>
              <a:t>] Start a Transaction</a:t>
            </a:r>
          </a:p>
          <a:p>
            <a:pPr lvl="1"/>
            <a:r>
              <a:rPr lang="nl-NL" dirty="0"/>
              <a:t>Produce </a:t>
            </a:r>
            <a:r>
              <a:rPr lang="nl-NL" dirty="0" err="1"/>
              <a:t>message</a:t>
            </a:r>
            <a:r>
              <a:rPr lang="nl-NL" dirty="0"/>
              <a:t>[s] </a:t>
            </a:r>
            <a:r>
              <a:rPr lang="nl-NL" dirty="0" err="1"/>
              <a:t>to</a:t>
            </a:r>
            <a:r>
              <a:rPr lang="nl-NL" dirty="0"/>
              <a:t> topic(s)</a:t>
            </a:r>
            <a:br>
              <a:rPr lang="nl-NL" dirty="0"/>
            </a:br>
            <a:r>
              <a:rPr lang="nl-NL" dirty="0"/>
              <a:t>[or </a:t>
            </a:r>
            <a:r>
              <a:rPr lang="nl-NL" dirty="0" err="1"/>
              <a:t>specific</a:t>
            </a:r>
            <a:r>
              <a:rPr lang="nl-NL" dirty="0"/>
              <a:t> topic </a:t>
            </a:r>
            <a:r>
              <a:rPr lang="nl-NL" dirty="0" err="1"/>
              <a:t>partition</a:t>
            </a:r>
            <a:r>
              <a:rPr lang="nl-NL" dirty="0"/>
              <a:t>(s)]</a:t>
            </a:r>
          </a:p>
          <a:p>
            <a:pPr lvl="1"/>
            <a:r>
              <a:rPr lang="nl-NL" dirty="0"/>
              <a:t>[</a:t>
            </a:r>
            <a:r>
              <a:rPr lang="nl-NL" dirty="0" err="1"/>
              <a:t>Optionally</a:t>
            </a:r>
            <a:r>
              <a:rPr lang="nl-NL" dirty="0"/>
              <a:t>] </a:t>
            </a:r>
            <a:r>
              <a:rPr lang="nl-NL" dirty="0" err="1"/>
              <a:t>Commit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Transaction</a:t>
            </a:r>
          </a:p>
          <a:p>
            <a:r>
              <a:rPr lang="nl-NL" dirty="0"/>
              <a:t>[</a:t>
            </a:r>
            <a:r>
              <a:rPr lang="nl-NL" dirty="0" err="1"/>
              <a:t>Repeat</a:t>
            </a:r>
            <a:r>
              <a:rPr lang="nl-NL" dirty="0"/>
              <a:t> Message </a:t>
            </a:r>
            <a:r>
              <a:rPr lang="nl-NL" dirty="0" err="1"/>
              <a:t>Production</a:t>
            </a:r>
            <a:r>
              <a:rPr lang="nl-NL" dirty="0"/>
              <a:t>]</a:t>
            </a:r>
          </a:p>
          <a:p>
            <a:r>
              <a:rPr lang="nl-NL" dirty="0" err="1"/>
              <a:t>Disconnect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producer/close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connection</a:t>
            </a:r>
            <a:endParaRPr lang="nl-NL" dirty="0"/>
          </a:p>
          <a:p>
            <a:pPr marL="0" indent="0">
              <a:buNone/>
            </a:pPr>
            <a:endParaRPr lang="nl-NL" dirty="0"/>
          </a:p>
          <a:p>
            <a:pPr lvl="1"/>
            <a:endParaRPr lang="nl-NL" dirty="0"/>
          </a:p>
          <a:p>
            <a:endParaRPr lang="nl-NL" dirty="0"/>
          </a:p>
          <a:p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F9F6F8-6E21-4835-95A3-E91E8BDD4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Online Meetup Introducing Apache Kafka - Part One of Three</a:t>
            </a:r>
            <a:endParaRPr lang="nl-NL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A8B96CB-2ECF-45BB-B337-DB67A22628C4}"/>
              </a:ext>
            </a:extLst>
          </p:cNvPr>
          <p:cNvGrpSpPr/>
          <p:nvPr/>
        </p:nvGrpSpPr>
        <p:grpSpPr>
          <a:xfrm>
            <a:off x="4792717" y="2293883"/>
            <a:ext cx="3996342" cy="2422117"/>
            <a:chOff x="1744922" y="1133666"/>
            <a:chExt cx="4521654" cy="2710707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A6582F3-3229-4763-B1F3-DB6A757275E1}"/>
                </a:ext>
              </a:extLst>
            </p:cNvPr>
            <p:cNvSpPr/>
            <p:nvPr/>
          </p:nvSpPr>
          <p:spPr>
            <a:xfrm>
              <a:off x="3124900" y="1133666"/>
              <a:ext cx="2044436" cy="604007"/>
            </a:xfrm>
            <a:prstGeom prst="round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1100"/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7EAD9FCE-EB77-46F0-930B-9B5D277FA2DD}"/>
                </a:ext>
              </a:extLst>
            </p:cNvPr>
            <p:cNvSpPr/>
            <p:nvPr/>
          </p:nvSpPr>
          <p:spPr>
            <a:xfrm>
              <a:off x="1919593" y="1969130"/>
              <a:ext cx="1090568" cy="604007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L" sz="1100"/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BE93A4A2-FE10-4A43-B2C0-FAAFC949F7D5}"/>
                </a:ext>
              </a:extLst>
            </p:cNvPr>
            <p:cNvSpPr/>
            <p:nvPr/>
          </p:nvSpPr>
          <p:spPr>
            <a:xfrm>
              <a:off x="3468620" y="1969130"/>
              <a:ext cx="1090568" cy="604007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L" sz="1100"/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9BB8D7F0-ECC9-4A24-B8D0-D9C1585CAA21}"/>
                </a:ext>
              </a:extLst>
            </p:cNvPr>
            <p:cNvSpPr/>
            <p:nvPr/>
          </p:nvSpPr>
          <p:spPr>
            <a:xfrm>
              <a:off x="5017647" y="1969130"/>
              <a:ext cx="1090568" cy="604007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L" sz="1100"/>
            </a:p>
          </p:txBody>
        </p:sp>
        <p:pic>
          <p:nvPicPr>
            <p:cNvPr id="11" name="Picture 2" descr="Image result for logo kafka">
              <a:extLst>
                <a:ext uri="{FF2B5EF4-FFF2-40B4-BE49-F238E27FC236}">
                  <a16:creationId xmlns:a16="http://schemas.microsoft.com/office/drawing/2014/main" id="{1A4E33D0-99CD-4B3E-8063-E1462508DA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93956" y="2002395"/>
              <a:ext cx="640520" cy="3366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2" descr="Image result for logo kafka">
              <a:extLst>
                <a:ext uri="{FF2B5EF4-FFF2-40B4-BE49-F238E27FC236}">
                  <a16:creationId xmlns:a16="http://schemas.microsoft.com/office/drawing/2014/main" id="{98A5C992-C757-40C7-8EE7-E037355D677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94119" y="1994890"/>
              <a:ext cx="640520" cy="3366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2" descr="Image result for logo kafka">
              <a:extLst>
                <a:ext uri="{FF2B5EF4-FFF2-40B4-BE49-F238E27FC236}">
                  <a16:creationId xmlns:a16="http://schemas.microsoft.com/office/drawing/2014/main" id="{D1A6D8CD-D391-4CBB-AF37-F8D8BAF880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94282" y="1987385"/>
              <a:ext cx="640520" cy="3366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2" descr="Image result for image apache zookeeper">
              <a:extLst>
                <a:ext uri="{FF2B5EF4-FFF2-40B4-BE49-F238E27FC236}">
                  <a16:creationId xmlns:a16="http://schemas.microsoft.com/office/drawing/2014/main" id="{3A84BB2B-A658-4BA3-BE97-AF0135A35A5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86639" y="1181118"/>
              <a:ext cx="743846" cy="4725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444F582-A01F-46FF-B066-B3E7D01DD8A2}"/>
                </a:ext>
              </a:extLst>
            </p:cNvPr>
            <p:cNvSpPr/>
            <p:nvPr/>
          </p:nvSpPr>
          <p:spPr>
            <a:xfrm>
              <a:off x="3539314" y="3240366"/>
              <a:ext cx="1366530" cy="604007"/>
            </a:xfrm>
            <a:prstGeom prst="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1100" dirty="0">
                  <a:solidFill>
                    <a:schemeClr val="tx1"/>
                  </a:solidFill>
                </a:rPr>
                <a:t>Client</a:t>
              </a:r>
            </a:p>
            <a:p>
              <a:pPr algn="ctr"/>
              <a:r>
                <a:rPr lang="nl-NL" sz="1100" dirty="0">
                  <a:solidFill>
                    <a:schemeClr val="tx1"/>
                  </a:solidFill>
                </a:rPr>
                <a:t>Application</a:t>
              </a:r>
              <a:endParaRPr lang="en-NL" sz="1100" dirty="0">
                <a:solidFill>
                  <a:schemeClr val="tx1"/>
                </a:solidFill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F0F45A25-60B5-45A7-8882-8817C3F8A813}"/>
                </a:ext>
              </a:extLst>
            </p:cNvPr>
            <p:cNvSpPr/>
            <p:nvPr/>
          </p:nvSpPr>
          <p:spPr>
            <a:xfrm>
              <a:off x="1744922" y="1847713"/>
              <a:ext cx="4521654" cy="837034"/>
            </a:xfrm>
            <a:prstGeom prst="roundRect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1100"/>
            </a:p>
          </p:txBody>
        </p:sp>
        <p:cxnSp>
          <p:nvCxnSpPr>
            <p:cNvPr id="17" name="Connector: Elbow 16">
              <a:extLst>
                <a:ext uri="{FF2B5EF4-FFF2-40B4-BE49-F238E27FC236}">
                  <a16:creationId xmlns:a16="http://schemas.microsoft.com/office/drawing/2014/main" id="{0A5E6245-F191-427A-8093-4B1DE10D7314}"/>
                </a:ext>
              </a:extLst>
            </p:cNvPr>
            <p:cNvCxnSpPr>
              <a:stCxn id="10" idx="0"/>
              <a:endCxn id="7" idx="3"/>
            </p:cNvCxnSpPr>
            <p:nvPr/>
          </p:nvCxnSpPr>
          <p:spPr>
            <a:xfrm rot="16200000" flipV="1">
              <a:off x="5099404" y="1505602"/>
              <a:ext cx="533460" cy="393595"/>
            </a:xfrm>
            <a:prstGeom prst="bentConnector2">
              <a:avLst/>
            </a:prstGeom>
            <a:ln>
              <a:solidFill>
                <a:schemeClr val="accent6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ctor: Elbow 17">
              <a:extLst>
                <a:ext uri="{FF2B5EF4-FFF2-40B4-BE49-F238E27FC236}">
                  <a16:creationId xmlns:a16="http://schemas.microsoft.com/office/drawing/2014/main" id="{0EC9D0EB-391E-463A-8D8E-37B724AB8F40}"/>
                </a:ext>
              </a:extLst>
            </p:cNvPr>
            <p:cNvCxnSpPr>
              <a:stCxn id="8" idx="0"/>
              <a:endCxn id="7" idx="1"/>
            </p:cNvCxnSpPr>
            <p:nvPr/>
          </p:nvCxnSpPr>
          <p:spPr>
            <a:xfrm rot="5400000" flipH="1" flipV="1">
              <a:off x="2528158" y="1372389"/>
              <a:ext cx="533460" cy="660023"/>
            </a:xfrm>
            <a:prstGeom prst="bentConnector2">
              <a:avLst/>
            </a:prstGeom>
            <a:ln>
              <a:solidFill>
                <a:schemeClr val="accent6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ctor: Elbow 18">
              <a:extLst>
                <a:ext uri="{FF2B5EF4-FFF2-40B4-BE49-F238E27FC236}">
                  <a16:creationId xmlns:a16="http://schemas.microsoft.com/office/drawing/2014/main" id="{001D9077-0A4B-487B-9A2C-FCB34CF3F5C9}"/>
                </a:ext>
              </a:extLst>
            </p:cNvPr>
            <p:cNvCxnSpPr>
              <a:stCxn id="9" idx="0"/>
              <a:endCxn id="7" idx="2"/>
            </p:cNvCxnSpPr>
            <p:nvPr/>
          </p:nvCxnSpPr>
          <p:spPr>
            <a:xfrm rot="5400000" flipH="1" flipV="1">
              <a:off x="3964783" y="1786795"/>
              <a:ext cx="231457" cy="133214"/>
            </a:xfrm>
            <a:prstGeom prst="bentConnector3">
              <a:avLst>
                <a:gd name="adj1" fmla="val 31877"/>
              </a:avLst>
            </a:prstGeom>
            <a:ln>
              <a:solidFill>
                <a:schemeClr val="accent6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CCD1229-0CD3-491A-B962-FF28559E5579}"/>
                </a:ext>
              </a:extLst>
            </p:cNvPr>
            <p:cNvSpPr/>
            <p:nvPr/>
          </p:nvSpPr>
          <p:spPr>
            <a:xfrm>
              <a:off x="5600201" y="2485797"/>
              <a:ext cx="597070" cy="108000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900" dirty="0"/>
                <a:t>9094</a:t>
              </a:r>
              <a:endParaRPr lang="en-NL" sz="900" dirty="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E24E1A9B-6B3B-4DEE-A9EE-8D572653526E}"/>
                </a:ext>
              </a:extLst>
            </p:cNvPr>
            <p:cNvSpPr/>
            <p:nvPr/>
          </p:nvSpPr>
          <p:spPr>
            <a:xfrm>
              <a:off x="4081720" y="2503581"/>
              <a:ext cx="597070" cy="108000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900" dirty="0"/>
                <a:t>9093</a:t>
              </a:r>
              <a:endParaRPr lang="en-NL" sz="900" dirty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E78E125-FF42-4A75-99CA-4BC2D0441978}"/>
                </a:ext>
              </a:extLst>
            </p:cNvPr>
            <p:cNvSpPr/>
            <p:nvPr/>
          </p:nvSpPr>
          <p:spPr>
            <a:xfrm>
              <a:off x="2563239" y="2521365"/>
              <a:ext cx="597070" cy="108000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900" dirty="0"/>
                <a:t>9092</a:t>
              </a:r>
              <a:endParaRPr lang="en-NL" sz="900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1C950D0-852F-4A86-B024-C5FD08E271F8}"/>
                </a:ext>
              </a:extLst>
            </p:cNvPr>
            <p:cNvSpPr/>
            <p:nvPr/>
          </p:nvSpPr>
          <p:spPr>
            <a:xfrm>
              <a:off x="4778619" y="1660953"/>
              <a:ext cx="507578" cy="114760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900" dirty="0"/>
                <a:t>2181</a:t>
              </a:r>
              <a:endParaRPr lang="en-NL" sz="900" dirty="0"/>
            </a:p>
          </p:txBody>
        </p:sp>
        <p:cxnSp>
          <p:nvCxnSpPr>
            <p:cNvPr id="24" name="Connector: Elbow 23">
              <a:extLst>
                <a:ext uri="{FF2B5EF4-FFF2-40B4-BE49-F238E27FC236}">
                  <a16:creationId xmlns:a16="http://schemas.microsoft.com/office/drawing/2014/main" id="{30BEB6E3-7A93-4852-8906-163D09F9A47B}"/>
                </a:ext>
              </a:extLst>
            </p:cNvPr>
            <p:cNvCxnSpPr>
              <a:stCxn id="15" idx="3"/>
              <a:endCxn id="14" idx="0"/>
            </p:cNvCxnSpPr>
            <p:nvPr/>
          </p:nvCxnSpPr>
          <p:spPr>
            <a:xfrm flipH="1" flipV="1">
              <a:off x="4158562" y="1181118"/>
              <a:ext cx="747282" cy="2361252"/>
            </a:xfrm>
            <a:prstGeom prst="bentConnector4">
              <a:avLst>
                <a:gd name="adj1" fmla="val -205697"/>
                <a:gd name="adj2" fmla="val 109681"/>
              </a:avLst>
            </a:prstGeom>
            <a:ln>
              <a:solidFill>
                <a:schemeClr val="accent5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or: Elbow 24">
              <a:extLst>
                <a:ext uri="{FF2B5EF4-FFF2-40B4-BE49-F238E27FC236}">
                  <a16:creationId xmlns:a16="http://schemas.microsoft.com/office/drawing/2014/main" id="{AE48610D-B92D-443D-A75A-BC775ED8BEC6}"/>
                </a:ext>
              </a:extLst>
            </p:cNvPr>
            <p:cNvCxnSpPr>
              <a:stCxn id="15" idx="0"/>
            </p:cNvCxnSpPr>
            <p:nvPr/>
          </p:nvCxnSpPr>
          <p:spPr>
            <a:xfrm rot="16200000" flipV="1">
              <a:off x="3678119" y="2695906"/>
              <a:ext cx="719001" cy="369920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ctor: Elbow 25">
              <a:extLst>
                <a:ext uri="{FF2B5EF4-FFF2-40B4-BE49-F238E27FC236}">
                  <a16:creationId xmlns:a16="http://schemas.microsoft.com/office/drawing/2014/main" id="{32CAEF8B-7A90-4924-A5EC-F11609A885A0}"/>
                </a:ext>
              </a:extLst>
            </p:cNvPr>
            <p:cNvCxnSpPr>
              <a:cxnSpLocks/>
              <a:stCxn id="15" idx="0"/>
              <a:endCxn id="10" idx="2"/>
            </p:cNvCxnSpPr>
            <p:nvPr/>
          </p:nvCxnSpPr>
          <p:spPr>
            <a:xfrm rot="5400000" flipH="1" flipV="1">
              <a:off x="4559141" y="2236576"/>
              <a:ext cx="667229" cy="1340352"/>
            </a:xfrm>
            <a:prstGeom prst="bentConnector3">
              <a:avLst>
                <a:gd name="adj1" fmla="val 31097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ctor: Elbow 26">
              <a:extLst>
                <a:ext uri="{FF2B5EF4-FFF2-40B4-BE49-F238E27FC236}">
                  <a16:creationId xmlns:a16="http://schemas.microsoft.com/office/drawing/2014/main" id="{CC1CDF3B-AD3E-4382-A8E3-9F88989D6AD6}"/>
                </a:ext>
              </a:extLst>
            </p:cNvPr>
            <p:cNvCxnSpPr>
              <a:stCxn id="15" idx="0"/>
              <a:endCxn id="8" idx="2"/>
            </p:cNvCxnSpPr>
            <p:nvPr/>
          </p:nvCxnSpPr>
          <p:spPr>
            <a:xfrm rot="16200000" flipV="1">
              <a:off x="3010114" y="2027901"/>
              <a:ext cx="667229" cy="1757702"/>
            </a:xfrm>
            <a:prstGeom prst="bentConnector3">
              <a:avLst>
                <a:gd name="adj1" fmla="val 42911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586710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6F616-7C85-4A77-98D6-C23CABF58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58142D-FD85-48D7-986F-68F308746C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64D74A-A558-4F2F-9ADB-DF47EBCD44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Online Meetup Introducing Apache Kafka - Part One of Three</a:t>
            </a:r>
            <a:endParaRPr lang="nl-NL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E4428F0-09AD-4B62-8A0B-914AE46657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2069" y="87968"/>
            <a:ext cx="4207500" cy="420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hlinkClick r:id="rId3"/>
            <a:extLst>
              <a:ext uri="{FF2B5EF4-FFF2-40B4-BE49-F238E27FC236}">
                <a16:creationId xmlns:a16="http://schemas.microsoft.com/office/drawing/2014/main" id="{A4204FDE-B541-4710-9634-6B1743907243}"/>
              </a:ext>
            </a:extLst>
          </p:cNvPr>
          <p:cNvSpPr/>
          <p:nvPr/>
        </p:nvSpPr>
        <p:spPr>
          <a:xfrm>
            <a:off x="3559670" y="4274902"/>
            <a:ext cx="26613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NL" sz="2400" dirty="0"/>
              <a:t>http://etc.ch/QmfH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C82C3D4-3D02-4074-BDC6-77746F1645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7635" y="4254910"/>
            <a:ext cx="2092035" cy="466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8032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2D0E6-E6CA-45A9-993F-811CBD668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Programming </a:t>
            </a:r>
            <a:r>
              <a:rPr lang="nl-NL" dirty="0" err="1"/>
              <a:t>against</a:t>
            </a:r>
            <a:r>
              <a:rPr lang="nl-NL" dirty="0"/>
              <a:t> </a:t>
            </a:r>
            <a:r>
              <a:rPr lang="nl-NL" dirty="0" err="1"/>
              <a:t>Kafka</a:t>
            </a:r>
            <a:r>
              <a:rPr lang="nl-NL" dirty="0"/>
              <a:t>: </a:t>
            </a:r>
            <a:br>
              <a:rPr lang="nl-NL" dirty="0"/>
            </a:br>
            <a:r>
              <a:rPr lang="nl-NL" dirty="0" err="1"/>
              <a:t>Typical</a:t>
            </a:r>
            <a:r>
              <a:rPr lang="nl-NL" dirty="0"/>
              <a:t> Steps in a Client Consumer Application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3A3D7C-D177-4B76-83BA-413225F3C2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857170"/>
            <a:ext cx="6965687" cy="3780000"/>
          </a:xfrm>
        </p:spPr>
        <p:txBody>
          <a:bodyPr/>
          <a:lstStyle/>
          <a:p>
            <a:r>
              <a:rPr lang="nl-NL" sz="1400" dirty="0" err="1"/>
              <a:t>Create</a:t>
            </a:r>
            <a:r>
              <a:rPr lang="nl-NL" sz="1400" dirty="0"/>
              <a:t> a </a:t>
            </a:r>
            <a:r>
              <a:rPr lang="nl-NL" sz="1400" dirty="0" err="1"/>
              <a:t>connection</a:t>
            </a:r>
            <a:endParaRPr lang="nl-NL" sz="1400" dirty="0"/>
          </a:p>
          <a:p>
            <a:pPr lvl="1"/>
            <a:r>
              <a:rPr lang="nl-NL" sz="1400" dirty="0" err="1"/>
              <a:t>connected</a:t>
            </a:r>
            <a:r>
              <a:rPr lang="nl-NL" sz="1400" dirty="0"/>
              <a:t> </a:t>
            </a:r>
            <a:r>
              <a:rPr lang="nl-NL" sz="1400" dirty="0" err="1"/>
              <a:t>to</a:t>
            </a:r>
            <a:r>
              <a:rPr lang="nl-NL" sz="1400" dirty="0"/>
              <a:t> </a:t>
            </a:r>
            <a:r>
              <a:rPr lang="nl-NL" sz="1400" dirty="0" err="1"/>
              <a:t>one</a:t>
            </a:r>
            <a:r>
              <a:rPr lang="nl-NL" sz="1400" dirty="0"/>
              <a:t> or more brokers in a cluster or </a:t>
            </a:r>
            <a:r>
              <a:rPr lang="nl-NL" sz="1400" dirty="0" err="1"/>
              <a:t>to</a:t>
            </a:r>
            <a:r>
              <a:rPr lang="nl-NL" sz="1400" dirty="0"/>
              <a:t> </a:t>
            </a:r>
            <a:r>
              <a:rPr lang="nl-NL" sz="1400" dirty="0" err="1"/>
              <a:t>Zookeeper</a:t>
            </a:r>
            <a:r>
              <a:rPr lang="nl-NL" sz="1400" dirty="0"/>
              <a:t> node</a:t>
            </a:r>
          </a:p>
          <a:p>
            <a:pPr lvl="2"/>
            <a:r>
              <a:rPr lang="nl-NL" sz="1400" dirty="0" err="1"/>
              <a:t>you</a:t>
            </a:r>
            <a:r>
              <a:rPr lang="nl-NL" sz="1400" dirty="0"/>
              <a:t> </a:t>
            </a:r>
            <a:r>
              <a:rPr lang="nl-NL" sz="1400" dirty="0" err="1"/>
              <a:t>need</a:t>
            </a:r>
            <a:r>
              <a:rPr lang="nl-NL" sz="1400" dirty="0"/>
              <a:t> </a:t>
            </a:r>
            <a:r>
              <a:rPr lang="nl-NL" sz="1400" dirty="0" err="1"/>
              <a:t>the</a:t>
            </a:r>
            <a:r>
              <a:rPr lang="nl-NL" sz="1400" dirty="0"/>
              <a:t> broker-</a:t>
            </a:r>
            <a:r>
              <a:rPr lang="nl-NL" sz="1400" dirty="0" err="1"/>
              <a:t>endpoints</a:t>
            </a:r>
            <a:r>
              <a:rPr lang="nl-NL" sz="1400" dirty="0"/>
              <a:t> or </a:t>
            </a:r>
            <a:r>
              <a:rPr lang="nl-NL" sz="1400" dirty="0" err="1"/>
              <a:t>the</a:t>
            </a:r>
            <a:r>
              <a:rPr lang="nl-NL" sz="1400" dirty="0"/>
              <a:t> </a:t>
            </a:r>
            <a:r>
              <a:rPr lang="nl-NL" sz="1400" dirty="0" err="1"/>
              <a:t>Zookeeper</a:t>
            </a:r>
            <a:r>
              <a:rPr lang="nl-NL" sz="1400" dirty="0"/>
              <a:t> </a:t>
            </a:r>
            <a:r>
              <a:rPr lang="nl-NL" sz="1400" dirty="0" err="1"/>
              <a:t>endpoint</a:t>
            </a:r>
            <a:endParaRPr lang="nl-NL" sz="1400" dirty="0"/>
          </a:p>
          <a:p>
            <a:pPr lvl="2"/>
            <a:r>
              <a:rPr lang="nl-NL" sz="1400" dirty="0" err="1"/>
              <a:t>optionally</a:t>
            </a:r>
            <a:r>
              <a:rPr lang="nl-NL" sz="1400" dirty="0"/>
              <a:t> </a:t>
            </a:r>
            <a:r>
              <a:rPr lang="nl-NL" sz="1400" dirty="0" err="1"/>
              <a:t>use</a:t>
            </a:r>
            <a:r>
              <a:rPr lang="nl-NL" sz="1400" dirty="0"/>
              <a:t> </a:t>
            </a:r>
            <a:r>
              <a:rPr lang="nl-NL" sz="1400" dirty="0" err="1"/>
              <a:t>credentials</a:t>
            </a:r>
            <a:r>
              <a:rPr lang="nl-NL" sz="1400" dirty="0"/>
              <a:t> or </a:t>
            </a:r>
            <a:r>
              <a:rPr lang="nl-NL" sz="1400" dirty="0" err="1"/>
              <a:t>certificate</a:t>
            </a:r>
            <a:r>
              <a:rPr lang="nl-NL" sz="1400" dirty="0"/>
              <a:t> for </a:t>
            </a:r>
            <a:r>
              <a:rPr lang="nl-NL" sz="1400" dirty="0" err="1"/>
              <a:t>authentication</a:t>
            </a:r>
            <a:r>
              <a:rPr lang="nl-NL" sz="1400" dirty="0"/>
              <a:t> </a:t>
            </a:r>
          </a:p>
          <a:p>
            <a:r>
              <a:rPr lang="nl-NL" sz="1400" dirty="0" err="1"/>
              <a:t>Create</a:t>
            </a:r>
            <a:r>
              <a:rPr lang="nl-NL" sz="1400" dirty="0"/>
              <a:t> a Consumer or a </a:t>
            </a:r>
            <a:r>
              <a:rPr lang="nl-NL" sz="1400" dirty="0" err="1"/>
              <a:t>ConsumerStream</a:t>
            </a:r>
            <a:r>
              <a:rPr lang="nl-NL" sz="1400" dirty="0"/>
              <a:t> on top of </a:t>
            </a:r>
            <a:r>
              <a:rPr lang="nl-NL" sz="1400" dirty="0" err="1"/>
              <a:t>the</a:t>
            </a:r>
            <a:r>
              <a:rPr lang="nl-NL" sz="1400" dirty="0"/>
              <a:t> </a:t>
            </a:r>
            <a:r>
              <a:rPr lang="nl-NL" sz="1400" dirty="0" err="1"/>
              <a:t>connection</a:t>
            </a:r>
            <a:endParaRPr lang="nl-NL" sz="1400" dirty="0"/>
          </a:p>
          <a:p>
            <a:pPr lvl="1"/>
            <a:r>
              <a:rPr lang="nl-NL" sz="1400" dirty="0" err="1"/>
              <a:t>Subscribing</a:t>
            </a:r>
            <a:r>
              <a:rPr lang="nl-NL" sz="1400" dirty="0"/>
              <a:t> </a:t>
            </a:r>
            <a:r>
              <a:rPr lang="nl-NL" sz="1400" dirty="0" err="1"/>
              <a:t>to</a:t>
            </a:r>
            <a:r>
              <a:rPr lang="nl-NL" sz="1400" dirty="0"/>
              <a:t> </a:t>
            </a:r>
            <a:r>
              <a:rPr lang="nl-NL" sz="1400" dirty="0" err="1"/>
              <a:t>one</a:t>
            </a:r>
            <a:r>
              <a:rPr lang="nl-NL" sz="1400" dirty="0"/>
              <a:t> or more topics</a:t>
            </a:r>
          </a:p>
          <a:p>
            <a:pPr lvl="1"/>
            <a:r>
              <a:rPr lang="nl-NL" sz="1400" dirty="0"/>
              <a:t>[</a:t>
            </a:r>
            <a:r>
              <a:rPr lang="nl-NL" sz="1400" dirty="0" err="1"/>
              <a:t>Optionally</a:t>
            </a:r>
            <a:r>
              <a:rPr lang="nl-NL" sz="1400" dirty="0"/>
              <a:t>] </a:t>
            </a:r>
            <a:r>
              <a:rPr lang="nl-NL" sz="1400" dirty="0" err="1"/>
              <a:t>Associating</a:t>
            </a:r>
            <a:r>
              <a:rPr lang="nl-NL" sz="1400" dirty="0"/>
              <a:t> </a:t>
            </a:r>
            <a:r>
              <a:rPr lang="nl-NL" sz="1400" dirty="0" err="1"/>
              <a:t>with</a:t>
            </a:r>
            <a:r>
              <a:rPr lang="nl-NL" sz="1400" dirty="0"/>
              <a:t> a Consumer Group</a:t>
            </a:r>
          </a:p>
          <a:p>
            <a:pPr lvl="2"/>
            <a:r>
              <a:rPr lang="nl-NL" sz="1400" dirty="0"/>
              <a:t>(</a:t>
            </a:r>
            <a:r>
              <a:rPr lang="nl-NL" sz="1400" dirty="0" err="1"/>
              <a:t>Which</a:t>
            </a:r>
            <a:r>
              <a:rPr lang="nl-NL" sz="1400" dirty="0"/>
              <a:t> leads </a:t>
            </a:r>
            <a:r>
              <a:rPr lang="nl-NL" sz="1400" dirty="0" err="1"/>
              <a:t>to</a:t>
            </a:r>
            <a:r>
              <a:rPr lang="nl-NL" sz="1400" dirty="0"/>
              <a:t> a link </a:t>
            </a:r>
            <a:r>
              <a:rPr lang="nl-NL" sz="1400" dirty="0" err="1"/>
              <a:t>to</a:t>
            </a:r>
            <a:r>
              <a:rPr lang="nl-NL" sz="1400" dirty="0"/>
              <a:t> </a:t>
            </a:r>
            <a:r>
              <a:rPr lang="nl-NL" sz="1400" dirty="0" err="1"/>
              <a:t>one</a:t>
            </a:r>
            <a:r>
              <a:rPr lang="nl-NL" sz="1400" dirty="0"/>
              <a:t> or topic </a:t>
            </a:r>
            <a:br>
              <a:rPr lang="nl-NL" sz="1400" dirty="0"/>
            </a:br>
            <a:r>
              <a:rPr lang="nl-NL" sz="1400" dirty="0"/>
              <a:t>more </a:t>
            </a:r>
            <a:r>
              <a:rPr lang="nl-NL" sz="1400" dirty="0" err="1"/>
              <a:t>partitions</a:t>
            </a:r>
            <a:r>
              <a:rPr lang="nl-NL" sz="1400" dirty="0"/>
              <a:t> on </a:t>
            </a:r>
            <a:r>
              <a:rPr lang="nl-NL" sz="1400" dirty="0" err="1"/>
              <a:t>the</a:t>
            </a:r>
            <a:r>
              <a:rPr lang="nl-NL" sz="1400" dirty="0"/>
              <a:t> </a:t>
            </a:r>
            <a:r>
              <a:rPr lang="nl-NL" sz="1400" dirty="0" err="1"/>
              <a:t>Kafka</a:t>
            </a:r>
            <a:r>
              <a:rPr lang="nl-NL" sz="1400" dirty="0"/>
              <a:t> brokers)</a:t>
            </a:r>
          </a:p>
          <a:p>
            <a:pPr lvl="1"/>
            <a:r>
              <a:rPr lang="nl-NL" sz="1400" dirty="0"/>
              <a:t>[</a:t>
            </a:r>
            <a:r>
              <a:rPr lang="nl-NL" sz="1400" dirty="0" err="1"/>
              <a:t>Optionally</a:t>
            </a:r>
            <a:r>
              <a:rPr lang="nl-NL" sz="1400" dirty="0"/>
              <a:t>] </a:t>
            </a:r>
            <a:r>
              <a:rPr lang="nl-NL" sz="1400" dirty="0" err="1"/>
              <a:t>Overriding</a:t>
            </a:r>
            <a:r>
              <a:rPr lang="nl-NL" sz="1400" dirty="0"/>
              <a:t> </a:t>
            </a:r>
            <a:r>
              <a:rPr lang="nl-NL" sz="1400" dirty="0" err="1"/>
              <a:t>the</a:t>
            </a:r>
            <a:r>
              <a:rPr lang="nl-NL" sz="1400" dirty="0"/>
              <a:t> auto-</a:t>
            </a:r>
            <a:r>
              <a:rPr lang="nl-NL" sz="1400" dirty="0" err="1"/>
              <a:t>commit</a:t>
            </a:r>
            <a:endParaRPr lang="nl-NL" sz="1400" dirty="0"/>
          </a:p>
          <a:p>
            <a:r>
              <a:rPr lang="nl-NL" sz="1400" dirty="0" err="1"/>
              <a:t>When</a:t>
            </a:r>
            <a:r>
              <a:rPr lang="nl-NL" sz="1400" dirty="0"/>
              <a:t> </a:t>
            </a:r>
            <a:r>
              <a:rPr lang="nl-NL" sz="1400" dirty="0" err="1"/>
              <a:t>the</a:t>
            </a:r>
            <a:r>
              <a:rPr lang="nl-NL" sz="1400" dirty="0"/>
              <a:t> Consumer or Stream is </a:t>
            </a:r>
            <a:r>
              <a:rPr lang="nl-NL" sz="1400" dirty="0" err="1"/>
              <a:t>available</a:t>
            </a:r>
            <a:r>
              <a:rPr lang="nl-NL" sz="1400" dirty="0"/>
              <a:t>…</a:t>
            </a:r>
          </a:p>
          <a:p>
            <a:pPr lvl="1"/>
            <a:r>
              <a:rPr lang="nl-NL" sz="1400" dirty="0" err="1"/>
              <a:t>Consume</a:t>
            </a:r>
            <a:r>
              <a:rPr lang="nl-NL" sz="1400" dirty="0"/>
              <a:t> </a:t>
            </a:r>
            <a:r>
              <a:rPr lang="nl-NL" sz="1400" dirty="0" err="1"/>
              <a:t>message</a:t>
            </a:r>
            <a:r>
              <a:rPr lang="nl-NL" sz="1400" dirty="0"/>
              <a:t>[s] (</a:t>
            </a:r>
            <a:r>
              <a:rPr lang="nl-NL" sz="1400" dirty="0" err="1"/>
              <a:t>from</a:t>
            </a:r>
            <a:r>
              <a:rPr lang="nl-NL" sz="1400" dirty="0"/>
              <a:t> </a:t>
            </a:r>
            <a:r>
              <a:rPr lang="nl-NL" sz="1400" dirty="0" err="1"/>
              <a:t>the</a:t>
            </a:r>
            <a:r>
              <a:rPr lang="nl-NL" sz="1400" dirty="0"/>
              <a:t> </a:t>
            </a:r>
            <a:r>
              <a:rPr lang="nl-NL" sz="1400" dirty="0" err="1"/>
              <a:t>specified</a:t>
            </a:r>
            <a:r>
              <a:rPr lang="nl-NL" sz="1400" dirty="0"/>
              <a:t> </a:t>
            </a:r>
            <a:r>
              <a:rPr lang="nl-NL" sz="1400" dirty="0" err="1"/>
              <a:t>subscriptions</a:t>
            </a:r>
            <a:r>
              <a:rPr lang="nl-NL" sz="1400" dirty="0"/>
              <a:t>)</a:t>
            </a:r>
          </a:p>
          <a:p>
            <a:pPr lvl="1"/>
            <a:r>
              <a:rPr lang="nl-NL" sz="1400" dirty="0"/>
              <a:t>[</a:t>
            </a:r>
            <a:r>
              <a:rPr lang="nl-NL" sz="1400" dirty="0" err="1"/>
              <a:t>Optionally</a:t>
            </a:r>
            <a:r>
              <a:rPr lang="nl-NL" sz="1400" dirty="0"/>
              <a:t>, </a:t>
            </a:r>
            <a:r>
              <a:rPr lang="nl-NL" sz="1400" dirty="0" err="1"/>
              <a:t>depending</a:t>
            </a:r>
            <a:r>
              <a:rPr lang="nl-NL" sz="1400" dirty="0"/>
              <a:t> on auto-</a:t>
            </a:r>
            <a:r>
              <a:rPr lang="nl-NL" sz="1400" dirty="0" err="1"/>
              <a:t>commit</a:t>
            </a:r>
            <a:r>
              <a:rPr lang="nl-NL" sz="1400" dirty="0"/>
              <a:t> </a:t>
            </a:r>
            <a:r>
              <a:rPr lang="nl-NL" sz="1400" dirty="0" err="1"/>
              <a:t>poperty</a:t>
            </a:r>
            <a:r>
              <a:rPr lang="nl-NL" sz="1400" dirty="0"/>
              <a:t>] </a:t>
            </a:r>
            <a:br>
              <a:rPr lang="nl-NL" sz="1400" dirty="0"/>
            </a:br>
            <a:r>
              <a:rPr lang="nl-NL" sz="1400" dirty="0" err="1"/>
              <a:t>Commit</a:t>
            </a:r>
            <a:r>
              <a:rPr lang="nl-NL" sz="1400" dirty="0"/>
              <a:t> </a:t>
            </a:r>
            <a:r>
              <a:rPr lang="nl-NL" sz="1400" dirty="0" err="1"/>
              <a:t>the</a:t>
            </a:r>
            <a:r>
              <a:rPr lang="nl-NL" sz="1400" dirty="0"/>
              <a:t> Transaction</a:t>
            </a:r>
          </a:p>
          <a:p>
            <a:r>
              <a:rPr lang="nl-NL" sz="1400" dirty="0"/>
              <a:t>[</a:t>
            </a:r>
            <a:r>
              <a:rPr lang="nl-NL" sz="1400" dirty="0" err="1"/>
              <a:t>Repeat</a:t>
            </a:r>
            <a:r>
              <a:rPr lang="nl-NL" sz="1400" dirty="0"/>
              <a:t> Message </a:t>
            </a:r>
            <a:r>
              <a:rPr lang="nl-NL" sz="1400" dirty="0" err="1"/>
              <a:t>Consumption</a:t>
            </a:r>
            <a:r>
              <a:rPr lang="nl-NL" sz="1400" dirty="0"/>
              <a:t>]</a:t>
            </a:r>
          </a:p>
          <a:p>
            <a:r>
              <a:rPr lang="nl-NL" sz="1400" dirty="0" err="1"/>
              <a:t>Disconnect</a:t>
            </a:r>
            <a:r>
              <a:rPr lang="nl-NL" sz="1400" dirty="0"/>
              <a:t> </a:t>
            </a:r>
            <a:r>
              <a:rPr lang="nl-NL" sz="1400" dirty="0" err="1"/>
              <a:t>the</a:t>
            </a:r>
            <a:r>
              <a:rPr lang="nl-NL" sz="1400" dirty="0"/>
              <a:t> </a:t>
            </a:r>
            <a:r>
              <a:rPr lang="nl-NL" sz="1400" dirty="0" err="1"/>
              <a:t>consumer</a:t>
            </a:r>
            <a:r>
              <a:rPr lang="nl-NL" sz="1400" dirty="0"/>
              <a:t>/close </a:t>
            </a:r>
            <a:r>
              <a:rPr lang="nl-NL" sz="1400" dirty="0" err="1"/>
              <a:t>the</a:t>
            </a:r>
            <a:r>
              <a:rPr lang="nl-NL" sz="1400" dirty="0"/>
              <a:t> </a:t>
            </a:r>
            <a:r>
              <a:rPr lang="nl-NL" sz="1400" dirty="0" err="1"/>
              <a:t>connection</a:t>
            </a:r>
            <a:endParaRPr lang="nl-NL" sz="1400" dirty="0"/>
          </a:p>
          <a:p>
            <a:pPr marL="0" indent="0">
              <a:buNone/>
            </a:pPr>
            <a:endParaRPr lang="nl-NL" sz="1400" dirty="0"/>
          </a:p>
          <a:p>
            <a:pPr lvl="1"/>
            <a:endParaRPr lang="nl-NL" sz="1400" dirty="0"/>
          </a:p>
          <a:p>
            <a:endParaRPr lang="nl-NL" sz="1400" dirty="0"/>
          </a:p>
          <a:p>
            <a:endParaRPr lang="en-NL" sz="1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F9F6F8-6E21-4835-95A3-E91E8BDD4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Online Meetup Introducing Apache Kafka - Part One of Three</a:t>
            </a:r>
            <a:endParaRPr lang="nl-NL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CF513A1-5B90-4C22-B598-EFAA00FE3164}"/>
              </a:ext>
            </a:extLst>
          </p:cNvPr>
          <p:cNvGrpSpPr/>
          <p:nvPr/>
        </p:nvGrpSpPr>
        <p:grpSpPr>
          <a:xfrm>
            <a:off x="4895196" y="2293883"/>
            <a:ext cx="3996342" cy="2422117"/>
            <a:chOff x="1744922" y="1133666"/>
            <a:chExt cx="4521654" cy="2710707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31167CB8-5583-42FB-9C60-AF5F0E62A9E5}"/>
                </a:ext>
              </a:extLst>
            </p:cNvPr>
            <p:cNvSpPr/>
            <p:nvPr/>
          </p:nvSpPr>
          <p:spPr>
            <a:xfrm>
              <a:off x="3124900" y="1133666"/>
              <a:ext cx="2044436" cy="604007"/>
            </a:xfrm>
            <a:prstGeom prst="round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1100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A23F8E1B-9CF8-4CE8-8843-C6ECB37F3251}"/>
                </a:ext>
              </a:extLst>
            </p:cNvPr>
            <p:cNvSpPr/>
            <p:nvPr/>
          </p:nvSpPr>
          <p:spPr>
            <a:xfrm>
              <a:off x="1919593" y="1969130"/>
              <a:ext cx="1090568" cy="604007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L" sz="1100"/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5FBF4C8D-93A3-484E-AF98-A009F7615363}"/>
                </a:ext>
              </a:extLst>
            </p:cNvPr>
            <p:cNvSpPr/>
            <p:nvPr/>
          </p:nvSpPr>
          <p:spPr>
            <a:xfrm>
              <a:off x="3468620" y="1969130"/>
              <a:ext cx="1090568" cy="604007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L" sz="1100"/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7264FB7F-A9DB-4EE3-82B6-25B2BF4CD282}"/>
                </a:ext>
              </a:extLst>
            </p:cNvPr>
            <p:cNvSpPr/>
            <p:nvPr/>
          </p:nvSpPr>
          <p:spPr>
            <a:xfrm>
              <a:off x="5017647" y="1969130"/>
              <a:ext cx="1090568" cy="604007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L" sz="1100"/>
            </a:p>
          </p:txBody>
        </p:sp>
        <p:pic>
          <p:nvPicPr>
            <p:cNvPr id="10" name="Picture 2" descr="Image result for logo kafka">
              <a:extLst>
                <a:ext uri="{FF2B5EF4-FFF2-40B4-BE49-F238E27FC236}">
                  <a16:creationId xmlns:a16="http://schemas.microsoft.com/office/drawing/2014/main" id="{9F81620E-BA98-4749-BD11-4DA5C52B29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93956" y="2002395"/>
              <a:ext cx="640520" cy="3366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2" descr="Image result for logo kafka">
              <a:extLst>
                <a:ext uri="{FF2B5EF4-FFF2-40B4-BE49-F238E27FC236}">
                  <a16:creationId xmlns:a16="http://schemas.microsoft.com/office/drawing/2014/main" id="{F40492AD-6504-4CBB-B4B7-DA0DAA0913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94119" y="1994890"/>
              <a:ext cx="640520" cy="3366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2" descr="Image result for logo kafka">
              <a:extLst>
                <a:ext uri="{FF2B5EF4-FFF2-40B4-BE49-F238E27FC236}">
                  <a16:creationId xmlns:a16="http://schemas.microsoft.com/office/drawing/2014/main" id="{5D1B8CF0-6DDE-4EDC-B653-66EFF107309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94282" y="1987385"/>
              <a:ext cx="640520" cy="3366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2" descr="Image result for image apache zookeeper">
              <a:extLst>
                <a:ext uri="{FF2B5EF4-FFF2-40B4-BE49-F238E27FC236}">
                  <a16:creationId xmlns:a16="http://schemas.microsoft.com/office/drawing/2014/main" id="{0027E32C-1FF0-4C9D-BEB1-D8EB1EF1E0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86639" y="1181118"/>
              <a:ext cx="743846" cy="4725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959DCAF-6AE7-4EED-8307-887955B495B1}"/>
                </a:ext>
              </a:extLst>
            </p:cNvPr>
            <p:cNvSpPr/>
            <p:nvPr/>
          </p:nvSpPr>
          <p:spPr>
            <a:xfrm>
              <a:off x="3539314" y="3240366"/>
              <a:ext cx="1366530" cy="604007"/>
            </a:xfrm>
            <a:prstGeom prst="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1100" dirty="0">
                  <a:solidFill>
                    <a:schemeClr val="tx1"/>
                  </a:solidFill>
                </a:rPr>
                <a:t>Client</a:t>
              </a:r>
            </a:p>
            <a:p>
              <a:pPr algn="ctr"/>
              <a:r>
                <a:rPr lang="nl-NL" sz="1100" dirty="0">
                  <a:solidFill>
                    <a:schemeClr val="tx1"/>
                  </a:solidFill>
                </a:rPr>
                <a:t>Application</a:t>
              </a:r>
              <a:endParaRPr lang="en-NL" sz="1100" dirty="0">
                <a:solidFill>
                  <a:schemeClr val="tx1"/>
                </a:solidFill>
              </a:endParaRP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A0C08A36-DD23-49C2-8D22-FF85192027A1}"/>
                </a:ext>
              </a:extLst>
            </p:cNvPr>
            <p:cNvSpPr/>
            <p:nvPr/>
          </p:nvSpPr>
          <p:spPr>
            <a:xfrm>
              <a:off x="1744922" y="1847713"/>
              <a:ext cx="4521654" cy="837034"/>
            </a:xfrm>
            <a:prstGeom prst="roundRect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1100"/>
            </a:p>
          </p:txBody>
        </p:sp>
        <p:cxnSp>
          <p:nvCxnSpPr>
            <p:cNvPr id="16" name="Connector: Elbow 15">
              <a:extLst>
                <a:ext uri="{FF2B5EF4-FFF2-40B4-BE49-F238E27FC236}">
                  <a16:creationId xmlns:a16="http://schemas.microsoft.com/office/drawing/2014/main" id="{0624A12E-47D2-4576-8C89-51CCC99C525D}"/>
                </a:ext>
              </a:extLst>
            </p:cNvPr>
            <p:cNvCxnSpPr>
              <a:stCxn id="9" idx="0"/>
              <a:endCxn id="6" idx="3"/>
            </p:cNvCxnSpPr>
            <p:nvPr/>
          </p:nvCxnSpPr>
          <p:spPr>
            <a:xfrm rot="16200000" flipV="1">
              <a:off x="5099404" y="1505602"/>
              <a:ext cx="533460" cy="393595"/>
            </a:xfrm>
            <a:prstGeom prst="bentConnector2">
              <a:avLst/>
            </a:prstGeom>
            <a:ln>
              <a:solidFill>
                <a:schemeClr val="accent6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ctor: Elbow 16">
              <a:extLst>
                <a:ext uri="{FF2B5EF4-FFF2-40B4-BE49-F238E27FC236}">
                  <a16:creationId xmlns:a16="http://schemas.microsoft.com/office/drawing/2014/main" id="{A96FC45F-8BDC-4959-B7FF-550E0517B46B}"/>
                </a:ext>
              </a:extLst>
            </p:cNvPr>
            <p:cNvCxnSpPr>
              <a:stCxn id="7" idx="0"/>
              <a:endCxn id="6" idx="1"/>
            </p:cNvCxnSpPr>
            <p:nvPr/>
          </p:nvCxnSpPr>
          <p:spPr>
            <a:xfrm rot="5400000" flipH="1" flipV="1">
              <a:off x="2528158" y="1372389"/>
              <a:ext cx="533460" cy="660023"/>
            </a:xfrm>
            <a:prstGeom prst="bentConnector2">
              <a:avLst/>
            </a:prstGeom>
            <a:ln>
              <a:solidFill>
                <a:schemeClr val="accent6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ctor: Elbow 17">
              <a:extLst>
                <a:ext uri="{FF2B5EF4-FFF2-40B4-BE49-F238E27FC236}">
                  <a16:creationId xmlns:a16="http://schemas.microsoft.com/office/drawing/2014/main" id="{666CDCEB-5BAC-4A26-8F86-4C81476A1E9C}"/>
                </a:ext>
              </a:extLst>
            </p:cNvPr>
            <p:cNvCxnSpPr>
              <a:stCxn id="8" idx="0"/>
              <a:endCxn id="6" idx="2"/>
            </p:cNvCxnSpPr>
            <p:nvPr/>
          </p:nvCxnSpPr>
          <p:spPr>
            <a:xfrm rot="5400000" flipH="1" flipV="1">
              <a:off x="3964783" y="1786795"/>
              <a:ext cx="231457" cy="133214"/>
            </a:xfrm>
            <a:prstGeom prst="bentConnector3">
              <a:avLst>
                <a:gd name="adj1" fmla="val 31877"/>
              </a:avLst>
            </a:prstGeom>
            <a:ln>
              <a:solidFill>
                <a:schemeClr val="accent6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D9668BB-61AF-4179-B9D9-91E46103D39F}"/>
                </a:ext>
              </a:extLst>
            </p:cNvPr>
            <p:cNvSpPr/>
            <p:nvPr/>
          </p:nvSpPr>
          <p:spPr>
            <a:xfrm>
              <a:off x="5600201" y="2485797"/>
              <a:ext cx="597070" cy="108000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900" dirty="0"/>
                <a:t>9094</a:t>
              </a:r>
              <a:endParaRPr lang="en-NL" sz="900" dirty="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4BCCD6B-31D9-478A-A9D3-6D59A073F0E1}"/>
                </a:ext>
              </a:extLst>
            </p:cNvPr>
            <p:cNvSpPr/>
            <p:nvPr/>
          </p:nvSpPr>
          <p:spPr>
            <a:xfrm>
              <a:off x="4081720" y="2503581"/>
              <a:ext cx="597070" cy="108000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900" dirty="0"/>
                <a:t>9093</a:t>
              </a:r>
              <a:endParaRPr lang="en-NL" sz="900" dirty="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103ADA0-A832-4396-8A71-352ED0DD083C}"/>
                </a:ext>
              </a:extLst>
            </p:cNvPr>
            <p:cNvSpPr/>
            <p:nvPr/>
          </p:nvSpPr>
          <p:spPr>
            <a:xfrm>
              <a:off x="2563239" y="2521365"/>
              <a:ext cx="597070" cy="108000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900" dirty="0"/>
                <a:t>9092</a:t>
              </a:r>
              <a:endParaRPr lang="en-NL" sz="900" dirty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162BC86C-C9CA-43B4-8ED2-12605810878A}"/>
                </a:ext>
              </a:extLst>
            </p:cNvPr>
            <p:cNvSpPr/>
            <p:nvPr/>
          </p:nvSpPr>
          <p:spPr>
            <a:xfrm>
              <a:off x="4778619" y="1660953"/>
              <a:ext cx="507578" cy="114760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900" dirty="0"/>
                <a:t>2181</a:t>
              </a:r>
              <a:endParaRPr lang="en-NL" sz="900" dirty="0"/>
            </a:p>
          </p:txBody>
        </p:sp>
        <p:cxnSp>
          <p:nvCxnSpPr>
            <p:cNvPr id="23" name="Connector: Elbow 22">
              <a:extLst>
                <a:ext uri="{FF2B5EF4-FFF2-40B4-BE49-F238E27FC236}">
                  <a16:creationId xmlns:a16="http://schemas.microsoft.com/office/drawing/2014/main" id="{3196CFEC-69AD-4FBA-BCD7-F00670EE62B7}"/>
                </a:ext>
              </a:extLst>
            </p:cNvPr>
            <p:cNvCxnSpPr>
              <a:stCxn id="14" idx="3"/>
              <a:endCxn id="13" idx="0"/>
            </p:cNvCxnSpPr>
            <p:nvPr/>
          </p:nvCxnSpPr>
          <p:spPr>
            <a:xfrm flipH="1" flipV="1">
              <a:off x="4158562" y="1181118"/>
              <a:ext cx="747282" cy="2361252"/>
            </a:xfrm>
            <a:prstGeom prst="bentConnector4">
              <a:avLst>
                <a:gd name="adj1" fmla="val -205697"/>
                <a:gd name="adj2" fmla="val 109681"/>
              </a:avLst>
            </a:prstGeom>
            <a:ln>
              <a:solidFill>
                <a:schemeClr val="accent5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ctor: Elbow 23">
              <a:extLst>
                <a:ext uri="{FF2B5EF4-FFF2-40B4-BE49-F238E27FC236}">
                  <a16:creationId xmlns:a16="http://schemas.microsoft.com/office/drawing/2014/main" id="{D8A13E23-E566-4672-AE8B-E464D23CC404}"/>
                </a:ext>
              </a:extLst>
            </p:cNvPr>
            <p:cNvCxnSpPr>
              <a:stCxn id="14" idx="0"/>
            </p:cNvCxnSpPr>
            <p:nvPr/>
          </p:nvCxnSpPr>
          <p:spPr>
            <a:xfrm rot="16200000" flipV="1">
              <a:off x="3678119" y="2695906"/>
              <a:ext cx="719001" cy="369920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or: Elbow 24">
              <a:extLst>
                <a:ext uri="{FF2B5EF4-FFF2-40B4-BE49-F238E27FC236}">
                  <a16:creationId xmlns:a16="http://schemas.microsoft.com/office/drawing/2014/main" id="{6E556D4C-10FD-4ADA-92B7-85710F1D2737}"/>
                </a:ext>
              </a:extLst>
            </p:cNvPr>
            <p:cNvCxnSpPr>
              <a:cxnSpLocks/>
              <a:stCxn id="14" idx="0"/>
              <a:endCxn id="9" idx="2"/>
            </p:cNvCxnSpPr>
            <p:nvPr/>
          </p:nvCxnSpPr>
          <p:spPr>
            <a:xfrm rot="5400000" flipH="1" flipV="1">
              <a:off x="4559141" y="2236576"/>
              <a:ext cx="667229" cy="1340352"/>
            </a:xfrm>
            <a:prstGeom prst="bentConnector3">
              <a:avLst>
                <a:gd name="adj1" fmla="val 31097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ctor: Elbow 25">
              <a:extLst>
                <a:ext uri="{FF2B5EF4-FFF2-40B4-BE49-F238E27FC236}">
                  <a16:creationId xmlns:a16="http://schemas.microsoft.com/office/drawing/2014/main" id="{555D0BDA-252C-4C70-9D81-D430633144BD}"/>
                </a:ext>
              </a:extLst>
            </p:cNvPr>
            <p:cNvCxnSpPr>
              <a:stCxn id="14" idx="0"/>
              <a:endCxn id="7" idx="2"/>
            </p:cNvCxnSpPr>
            <p:nvPr/>
          </p:nvCxnSpPr>
          <p:spPr>
            <a:xfrm rot="16200000" flipV="1">
              <a:off x="3010114" y="2027901"/>
              <a:ext cx="667229" cy="1757702"/>
            </a:xfrm>
            <a:prstGeom prst="bentConnector3">
              <a:avLst>
                <a:gd name="adj1" fmla="val 42911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010191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2D0E6-E6CA-45A9-993F-811CBD668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Introducing</a:t>
            </a:r>
            <a:r>
              <a:rPr lang="nl-NL" dirty="0"/>
              <a:t> Node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3A3D7C-D177-4B76-83BA-413225F3C2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936000"/>
            <a:ext cx="7052397" cy="3780000"/>
          </a:xfrm>
        </p:spPr>
        <p:txBody>
          <a:bodyPr/>
          <a:lstStyle/>
          <a:p>
            <a:r>
              <a:rPr lang="nl-NL" dirty="0" err="1"/>
              <a:t>JavaScript</a:t>
            </a:r>
            <a:r>
              <a:rPr lang="nl-NL" dirty="0"/>
              <a:t> dates back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mid</a:t>
            </a:r>
            <a:r>
              <a:rPr lang="nl-NL" dirty="0"/>
              <a:t> 1990s </a:t>
            </a:r>
            <a:br>
              <a:rPr lang="nl-NL" dirty="0"/>
            </a:b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Netscape Navigator browser</a:t>
            </a:r>
          </a:p>
          <a:p>
            <a:r>
              <a:rPr lang="nl-NL" dirty="0" err="1"/>
              <a:t>NodeJS</a:t>
            </a:r>
            <a:r>
              <a:rPr lang="nl-NL" dirty="0"/>
              <a:t> was born in 2009:</a:t>
            </a:r>
          </a:p>
          <a:p>
            <a:pPr lvl="1"/>
            <a:r>
              <a:rPr lang="nl-NL" dirty="0"/>
              <a:t>Server Side </a:t>
            </a:r>
            <a:r>
              <a:rPr lang="nl-NL" dirty="0" err="1"/>
              <a:t>JavaScript</a:t>
            </a:r>
            <a:endParaRPr lang="nl-NL" dirty="0"/>
          </a:p>
          <a:p>
            <a:pPr lvl="1"/>
            <a:r>
              <a:rPr lang="nl-NL" dirty="0" err="1"/>
              <a:t>Based</a:t>
            </a:r>
            <a:r>
              <a:rPr lang="nl-NL" dirty="0"/>
              <a:t> on V8 Javascript Engine</a:t>
            </a:r>
          </a:p>
          <a:p>
            <a:pPr lvl="1"/>
            <a:r>
              <a:rPr lang="nl-NL" dirty="0"/>
              <a:t>Using </a:t>
            </a:r>
            <a:r>
              <a:rPr lang="nl-NL" i="1" dirty="0" err="1"/>
              <a:t>npm</a:t>
            </a:r>
            <a:r>
              <a:rPr lang="nl-NL" dirty="0"/>
              <a:t> as package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build</a:t>
            </a:r>
            <a:r>
              <a:rPr lang="nl-NL" dirty="0"/>
              <a:t> manager</a:t>
            </a:r>
          </a:p>
          <a:p>
            <a:pPr lvl="1"/>
            <a:r>
              <a:rPr lang="nl-NL" dirty="0"/>
              <a:t>Simple, light </a:t>
            </a:r>
            <a:r>
              <a:rPr lang="nl-NL" dirty="0" err="1"/>
              <a:t>weight</a:t>
            </a:r>
            <a:r>
              <a:rPr lang="nl-NL" dirty="0"/>
              <a:t>, </a:t>
            </a:r>
            <a:r>
              <a:rPr lang="nl-NL" dirty="0" err="1"/>
              <a:t>faster</a:t>
            </a:r>
            <a:r>
              <a:rPr lang="nl-NL" dirty="0"/>
              <a:t> </a:t>
            </a:r>
            <a:r>
              <a:rPr lang="nl-NL" dirty="0" err="1"/>
              <a:t>developer</a:t>
            </a:r>
            <a:r>
              <a:rPr lang="nl-NL" dirty="0"/>
              <a:t> feedback, </a:t>
            </a:r>
            <a:br>
              <a:rPr lang="nl-NL" dirty="0"/>
            </a:br>
            <a:r>
              <a:rPr lang="nl-NL" dirty="0" err="1"/>
              <a:t>leveraging</a:t>
            </a:r>
            <a:r>
              <a:rPr lang="nl-NL" dirty="0"/>
              <a:t> 15 </a:t>
            </a:r>
            <a:r>
              <a:rPr lang="nl-NL" dirty="0" err="1"/>
              <a:t>years</a:t>
            </a:r>
            <a:r>
              <a:rPr lang="nl-NL" dirty="0"/>
              <a:t> of web development</a:t>
            </a:r>
          </a:p>
          <a:p>
            <a:r>
              <a:rPr lang="nl-NL" dirty="0"/>
              <a:t>2010: Express – </a:t>
            </a:r>
            <a:r>
              <a:rPr lang="nl-NL" dirty="0" err="1"/>
              <a:t>framework</a:t>
            </a:r>
            <a:r>
              <a:rPr lang="nl-NL" dirty="0"/>
              <a:t> for REST </a:t>
            </a:r>
            <a:r>
              <a:rPr lang="nl-NL" dirty="0" err="1"/>
              <a:t>APIs</a:t>
            </a:r>
            <a:endParaRPr lang="nl-NL" dirty="0"/>
          </a:p>
          <a:p>
            <a:r>
              <a:rPr lang="nl-NL" dirty="0"/>
              <a:t>2010-2020: </a:t>
            </a:r>
            <a:r>
              <a:rPr lang="nl-NL" dirty="0" err="1"/>
              <a:t>many</a:t>
            </a:r>
            <a:r>
              <a:rPr lang="nl-NL" dirty="0"/>
              <a:t> Node </a:t>
            </a:r>
            <a:r>
              <a:rPr lang="nl-NL" dirty="0" err="1"/>
              <a:t>libraries</a:t>
            </a:r>
            <a:r>
              <a:rPr lang="nl-NL" dirty="0"/>
              <a:t>, drivers, modules </a:t>
            </a:r>
            <a:r>
              <a:rPr lang="nl-NL" dirty="0" err="1"/>
              <a:t>appear</a:t>
            </a:r>
            <a:endParaRPr lang="nl-NL" dirty="0"/>
          </a:p>
          <a:p>
            <a:endParaRPr lang="nl-NL" dirty="0"/>
          </a:p>
          <a:p>
            <a:r>
              <a:rPr lang="nl-NL" dirty="0" err="1"/>
              <a:t>Core</a:t>
            </a:r>
            <a:r>
              <a:rPr lang="nl-NL" dirty="0"/>
              <a:t> component in MEAN-stack (</a:t>
            </a:r>
            <a:r>
              <a:rPr lang="nl-NL" dirty="0" err="1"/>
              <a:t>MongoDB</a:t>
            </a:r>
            <a:r>
              <a:rPr lang="nl-NL" dirty="0"/>
              <a:t>, Express, </a:t>
            </a:r>
            <a:r>
              <a:rPr lang="nl-NL" dirty="0" err="1"/>
              <a:t>Angular</a:t>
            </a:r>
            <a:r>
              <a:rPr lang="nl-NL" dirty="0"/>
              <a:t>, </a:t>
            </a:r>
            <a:r>
              <a:rPr lang="nl-NL" dirty="0" err="1"/>
              <a:t>NodeJS</a:t>
            </a:r>
            <a:r>
              <a:rPr lang="nl-NL" dirty="0"/>
              <a:t>)</a:t>
            </a:r>
          </a:p>
          <a:p>
            <a:r>
              <a:rPr lang="nl-NL" dirty="0"/>
              <a:t>Node (</a:t>
            </a:r>
            <a:r>
              <a:rPr lang="nl-NL" dirty="0" err="1"/>
              <a:t>JavaScript</a:t>
            </a:r>
            <a:r>
              <a:rPr lang="nl-NL" dirty="0"/>
              <a:t>) is </a:t>
            </a:r>
            <a:r>
              <a:rPr lang="nl-NL" dirty="0" err="1"/>
              <a:t>one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primary</a:t>
            </a:r>
            <a:r>
              <a:rPr lang="nl-NL" dirty="0"/>
              <a:t> </a:t>
            </a:r>
            <a:r>
              <a:rPr lang="nl-NL" dirty="0" err="1"/>
              <a:t>runtime</a:t>
            </a:r>
            <a:r>
              <a:rPr lang="nl-NL" dirty="0"/>
              <a:t> engines for </a:t>
            </a:r>
            <a:r>
              <a:rPr lang="nl-NL" dirty="0" err="1"/>
              <a:t>Serverless</a:t>
            </a:r>
            <a:r>
              <a:rPr lang="nl-NL" dirty="0"/>
              <a:t> </a:t>
            </a:r>
            <a:r>
              <a:rPr lang="nl-NL" dirty="0" err="1"/>
              <a:t>Functions</a:t>
            </a:r>
            <a:endParaRPr lang="nl-NL" dirty="0"/>
          </a:p>
          <a:p>
            <a:pPr lvl="1"/>
            <a:r>
              <a:rPr lang="nl-NL" dirty="0"/>
              <a:t>On </a:t>
            </a:r>
            <a:r>
              <a:rPr lang="nl-NL" dirty="0" err="1"/>
              <a:t>all</a:t>
            </a:r>
            <a:r>
              <a:rPr lang="nl-NL" dirty="0"/>
              <a:t> major </a:t>
            </a:r>
            <a:r>
              <a:rPr lang="nl-NL" dirty="0" err="1"/>
              <a:t>cloud</a:t>
            </a:r>
            <a:r>
              <a:rPr lang="nl-NL" dirty="0"/>
              <a:t> providers (AWS, </a:t>
            </a:r>
            <a:r>
              <a:rPr lang="nl-NL" dirty="0" err="1"/>
              <a:t>Azure</a:t>
            </a:r>
            <a:r>
              <a:rPr lang="nl-NL" dirty="0"/>
              <a:t>, GCP, Oracle Cloud </a:t>
            </a:r>
            <a:r>
              <a:rPr lang="nl-NL" dirty="0" err="1"/>
              <a:t>Infrastructure</a:t>
            </a:r>
            <a:r>
              <a:rPr lang="nl-NL" dirty="0"/>
              <a:t>)</a:t>
            </a:r>
          </a:p>
          <a:p>
            <a:endParaRPr lang="nl-NL" dirty="0"/>
          </a:p>
          <a:p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F9F6F8-6E21-4835-95A3-E91E8BDD4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Online Meetup Introducing Apache Kafka - Part One of Three</a:t>
            </a:r>
            <a:endParaRPr lang="nl-NL"/>
          </a:p>
        </p:txBody>
      </p:sp>
      <p:pic>
        <p:nvPicPr>
          <p:cNvPr id="5" name="Picture 24" descr="https://s14-eu5.startpage.com/cgi-bin/serveimage?url=https:%2F%2Fnodejs.org%2Fstatic%2Fimages%2Flogos%2Fnodejs-new-pantone-black.png&amp;sp=41ff74e295d7d40368fb486501455d1a">
            <a:extLst>
              <a:ext uri="{FF2B5EF4-FFF2-40B4-BE49-F238E27FC236}">
                <a16:creationId xmlns:a16="http://schemas.microsoft.com/office/drawing/2014/main" id="{7A96B207-F80F-4D55-997F-AA4D4AB0F0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0247" y="1489847"/>
            <a:ext cx="1766106" cy="1081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MEAN.JS">
            <a:extLst>
              <a:ext uri="{FF2B5EF4-FFF2-40B4-BE49-F238E27FC236}">
                <a16:creationId xmlns:a16="http://schemas.microsoft.com/office/drawing/2014/main" id="{E1135409-BEA9-46CC-8FBB-26A6145CAA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2259" y="2069733"/>
            <a:ext cx="702116" cy="168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ABABE799-D9AB-4A6C-A6EC-6B5BB3995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6879" y="582893"/>
            <a:ext cx="1657022" cy="994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96615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2D0E6-E6CA-45A9-993F-811CBD668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Introducing</a:t>
            </a:r>
            <a:r>
              <a:rPr lang="nl-NL" dirty="0"/>
              <a:t> Node – Single Thread model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3A3D7C-D177-4B76-83BA-413225F3C2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Multi-thread </a:t>
            </a:r>
            <a:r>
              <a:rPr lang="nl-NL" dirty="0" err="1"/>
              <a:t>languages</a:t>
            </a:r>
            <a:r>
              <a:rPr lang="nl-NL" dirty="0"/>
              <a:t> – </a:t>
            </a:r>
            <a:r>
              <a:rPr lang="nl-NL" dirty="0" err="1"/>
              <a:t>such</a:t>
            </a:r>
            <a:r>
              <a:rPr lang="nl-NL" dirty="0"/>
              <a:t> as Java – </a:t>
            </a:r>
            <a:br>
              <a:rPr lang="nl-NL" dirty="0"/>
            </a:br>
            <a:r>
              <a:rPr lang="nl-NL" dirty="0" err="1"/>
              <a:t>typically</a:t>
            </a:r>
            <a:r>
              <a:rPr lang="nl-NL" dirty="0"/>
              <a:t> block </a:t>
            </a:r>
            <a:r>
              <a:rPr lang="nl-NL" dirty="0" err="1"/>
              <a:t>when</a:t>
            </a:r>
            <a:r>
              <a:rPr lang="nl-NL" dirty="0"/>
              <a:t> file system or </a:t>
            </a:r>
            <a:r>
              <a:rPr lang="nl-NL" dirty="0" err="1"/>
              <a:t>network</a:t>
            </a:r>
            <a:r>
              <a:rPr lang="nl-NL" dirty="0"/>
              <a:t> operations take </a:t>
            </a:r>
            <a:r>
              <a:rPr lang="nl-NL" dirty="0" err="1"/>
              <a:t>place</a:t>
            </a:r>
            <a:endParaRPr lang="nl-NL" dirty="0"/>
          </a:p>
          <a:p>
            <a:pPr lvl="1"/>
            <a:r>
              <a:rPr lang="nl-NL" dirty="0"/>
              <a:t>Parallel processing </a:t>
            </a:r>
            <a:r>
              <a:rPr lang="nl-NL" dirty="0" err="1"/>
              <a:t>continues</a:t>
            </a:r>
            <a:r>
              <a:rPr lang="nl-NL" dirty="0"/>
              <a:t> in parallel </a:t>
            </a:r>
            <a:r>
              <a:rPr lang="nl-NL" dirty="0" err="1"/>
              <a:t>threads</a:t>
            </a:r>
            <a:endParaRPr lang="nl-NL" dirty="0"/>
          </a:p>
          <a:p>
            <a:pPr lvl="1"/>
            <a:r>
              <a:rPr lang="nl-NL" dirty="0" err="1"/>
              <a:t>Threads</a:t>
            </a:r>
            <a:r>
              <a:rPr lang="nl-NL" dirty="0"/>
              <a:t> </a:t>
            </a:r>
            <a:r>
              <a:rPr lang="nl-NL" dirty="0" err="1"/>
              <a:t>consume</a:t>
            </a:r>
            <a:r>
              <a:rPr lang="nl-NL" dirty="0"/>
              <a:t> resources </a:t>
            </a:r>
            <a:r>
              <a:rPr lang="nl-NL" dirty="0" err="1"/>
              <a:t>and</a:t>
            </a:r>
            <a:r>
              <a:rPr lang="nl-NL" dirty="0"/>
              <a:t> are </a:t>
            </a:r>
            <a:r>
              <a:rPr lang="nl-NL" dirty="0" err="1"/>
              <a:t>only</a:t>
            </a:r>
            <a:r>
              <a:rPr lang="nl-NL" dirty="0"/>
              <a:t> </a:t>
            </a:r>
            <a:r>
              <a:rPr lang="nl-NL" dirty="0" err="1"/>
              <a:t>somewhat</a:t>
            </a:r>
            <a:r>
              <a:rPr lang="nl-NL" dirty="0"/>
              <a:t> </a:t>
            </a:r>
            <a:r>
              <a:rPr lang="nl-NL" dirty="0" err="1"/>
              <a:t>scalable</a:t>
            </a:r>
            <a:endParaRPr lang="nl-NL" dirty="0"/>
          </a:p>
          <a:p>
            <a:endParaRPr lang="nl-NL" dirty="0"/>
          </a:p>
          <a:p>
            <a:r>
              <a:rPr lang="nl-NL" dirty="0" err="1"/>
              <a:t>JavaScript</a:t>
            </a:r>
            <a:r>
              <a:rPr lang="nl-NL" dirty="0"/>
              <a:t> has a </a:t>
            </a:r>
            <a:r>
              <a:rPr lang="nl-NL" dirty="0" err="1"/>
              <a:t>main</a:t>
            </a:r>
            <a:r>
              <a:rPr lang="nl-NL" dirty="0"/>
              <a:t> (single thread) event loop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uses</a:t>
            </a:r>
            <a:r>
              <a:rPr lang="nl-NL" dirty="0"/>
              <a:t> </a:t>
            </a:r>
            <a:br>
              <a:rPr lang="nl-NL" dirty="0"/>
            </a:br>
            <a:r>
              <a:rPr lang="nl-NL" dirty="0" err="1"/>
              <a:t>asynchronous</a:t>
            </a:r>
            <a:r>
              <a:rPr lang="nl-NL" dirty="0"/>
              <a:t> processing</a:t>
            </a:r>
          </a:p>
          <a:p>
            <a:pPr lvl="1"/>
            <a:r>
              <a:rPr lang="nl-NL" dirty="0"/>
              <a:t>Non-</a:t>
            </a:r>
            <a:r>
              <a:rPr lang="nl-NL" dirty="0" err="1"/>
              <a:t>blocking</a:t>
            </a:r>
            <a:r>
              <a:rPr lang="nl-NL" dirty="0"/>
              <a:t> handling of file system </a:t>
            </a:r>
            <a:br>
              <a:rPr lang="nl-NL" dirty="0"/>
            </a:br>
            <a:r>
              <a:rPr lang="nl-NL" dirty="0" err="1"/>
              <a:t>interactions</a:t>
            </a:r>
            <a:r>
              <a:rPr lang="nl-NL" dirty="0"/>
              <a:t>, HTTP calls, </a:t>
            </a:r>
            <a:r>
              <a:rPr lang="nl-NL" dirty="0" err="1"/>
              <a:t>network</a:t>
            </a:r>
            <a:r>
              <a:rPr lang="nl-NL" dirty="0"/>
              <a:t> </a:t>
            </a:r>
            <a:br>
              <a:rPr lang="nl-NL" dirty="0"/>
            </a:br>
            <a:r>
              <a:rPr lang="nl-NL" dirty="0"/>
              <a:t>operations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other</a:t>
            </a:r>
            <a:r>
              <a:rPr lang="nl-NL" dirty="0"/>
              <a:t> </a:t>
            </a:r>
            <a:r>
              <a:rPr lang="nl-NL" dirty="0" err="1"/>
              <a:t>blocking</a:t>
            </a:r>
            <a:r>
              <a:rPr lang="nl-NL" dirty="0"/>
              <a:t> actions</a:t>
            </a:r>
          </a:p>
          <a:p>
            <a:pPr lvl="1"/>
            <a:endParaRPr lang="nl-NL" dirty="0"/>
          </a:p>
          <a:p>
            <a:pPr lvl="1"/>
            <a:r>
              <a:rPr lang="nl-NL" dirty="0" err="1"/>
              <a:t>Scalable</a:t>
            </a:r>
            <a:r>
              <a:rPr lang="nl-NL" dirty="0"/>
              <a:t>, </a:t>
            </a:r>
            <a:r>
              <a:rPr lang="nl-NL" dirty="0" err="1"/>
              <a:t>very</a:t>
            </a:r>
            <a:r>
              <a:rPr lang="nl-NL" dirty="0"/>
              <a:t> </a:t>
            </a:r>
            <a:r>
              <a:rPr lang="nl-NL" dirty="0" err="1"/>
              <a:t>quick</a:t>
            </a:r>
            <a:r>
              <a:rPr lang="nl-NL" dirty="0"/>
              <a:t> startup</a:t>
            </a:r>
          </a:p>
          <a:p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F9F6F8-6E21-4835-95A3-E91E8BDD4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Online Meetup Introducing Apache Kafka - Part One of Three</a:t>
            </a:r>
            <a:endParaRPr lang="nl-NL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0256B6F6-C862-470E-9C50-66ABEE3F49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338"/>
          <a:stretch/>
        </p:blipFill>
        <p:spPr bwMode="auto">
          <a:xfrm>
            <a:off x="4824248" y="2729052"/>
            <a:ext cx="4242753" cy="2126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4" descr="https://s14-eu5.startpage.com/cgi-bin/serveimage?url=https:%2F%2Fnodejs.org%2Fstatic%2Fimages%2Flogos%2Fnodejs-new-pantone-black.png&amp;sp=41ff74e295d7d40368fb486501455d1a">
            <a:extLst>
              <a:ext uri="{FF2B5EF4-FFF2-40B4-BE49-F238E27FC236}">
                <a16:creationId xmlns:a16="http://schemas.microsoft.com/office/drawing/2014/main" id="{7A96B207-F80F-4D55-997F-AA4D4AB0F0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5625" y="1816835"/>
            <a:ext cx="1766106" cy="1081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45677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2D0E6-E6CA-45A9-993F-811CBD668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Introducing</a:t>
            </a:r>
            <a:r>
              <a:rPr lang="nl-NL" dirty="0"/>
              <a:t> Node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3A3D7C-D177-4B76-83BA-413225F3C2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NPM = Node Package Manager</a:t>
            </a:r>
          </a:p>
          <a:p>
            <a:pPr lvl="1"/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include</a:t>
            </a:r>
            <a:r>
              <a:rPr lang="nl-NL" dirty="0"/>
              <a:t> </a:t>
            </a:r>
            <a:r>
              <a:rPr lang="nl-NL" dirty="0" err="1"/>
              <a:t>libraries</a:t>
            </a:r>
            <a:r>
              <a:rPr lang="nl-NL" dirty="0"/>
              <a:t> </a:t>
            </a:r>
            <a:r>
              <a:rPr lang="nl-NL" dirty="0" err="1"/>
              <a:t>from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ecosystem</a:t>
            </a:r>
            <a:r>
              <a:rPr lang="nl-NL" dirty="0"/>
              <a:t> </a:t>
            </a:r>
          </a:p>
          <a:p>
            <a:pPr lvl="2"/>
            <a:r>
              <a:rPr lang="nl-NL" dirty="0" err="1"/>
              <a:t>Leverages</a:t>
            </a:r>
            <a:r>
              <a:rPr lang="nl-NL" dirty="0"/>
              <a:t> </a:t>
            </a:r>
            <a:r>
              <a:rPr lang="nl-NL" dirty="0" err="1"/>
              <a:t>npm</a:t>
            </a:r>
            <a:r>
              <a:rPr lang="nl-NL" dirty="0"/>
              <a:t> </a:t>
            </a:r>
            <a:r>
              <a:rPr lang="nl-NL" dirty="0" err="1"/>
              <a:t>registry</a:t>
            </a:r>
            <a:r>
              <a:rPr lang="nl-NL" dirty="0"/>
              <a:t> (&gt; 1.2M NPM Modules </a:t>
            </a:r>
            <a:r>
              <a:rPr lang="nl-NL" dirty="0" err="1"/>
              <a:t>available</a:t>
            </a:r>
            <a:r>
              <a:rPr lang="nl-NL" dirty="0"/>
              <a:t> in April 2020)</a:t>
            </a:r>
          </a:p>
          <a:p>
            <a:pPr lvl="2"/>
            <a:r>
              <a:rPr lang="nl-NL" dirty="0" err="1"/>
              <a:t>Acquired</a:t>
            </a:r>
            <a:r>
              <a:rPr lang="nl-NL" dirty="0"/>
              <a:t> </a:t>
            </a:r>
            <a:r>
              <a:rPr lang="nl-NL" dirty="0" err="1"/>
              <a:t>by</a:t>
            </a:r>
            <a:r>
              <a:rPr lang="nl-NL" dirty="0"/>
              <a:t> Microsoft – </a:t>
            </a:r>
            <a:r>
              <a:rPr lang="nl-NL" dirty="0" err="1"/>
              <a:t>March</a:t>
            </a:r>
            <a:r>
              <a:rPr lang="nl-NL" dirty="0"/>
              <a:t> 2020</a:t>
            </a:r>
          </a:p>
          <a:p>
            <a:pPr lvl="1"/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build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run Node </a:t>
            </a:r>
            <a:r>
              <a:rPr lang="nl-NL" dirty="0" err="1"/>
              <a:t>applications</a:t>
            </a:r>
            <a:endParaRPr lang="nl-NL" dirty="0"/>
          </a:p>
          <a:p>
            <a:pPr lvl="2"/>
            <a:r>
              <a:rPr lang="nl-NL" dirty="0" err="1"/>
              <a:t>similar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Maven</a:t>
            </a:r>
            <a:r>
              <a:rPr lang="nl-NL" dirty="0"/>
              <a:t> &amp; </a:t>
            </a:r>
            <a:r>
              <a:rPr lang="nl-NL" dirty="0" err="1"/>
              <a:t>Gradle</a:t>
            </a:r>
            <a:r>
              <a:rPr lang="nl-NL" dirty="0"/>
              <a:t> (Java) </a:t>
            </a:r>
            <a:br>
              <a:rPr lang="nl-NL" dirty="0"/>
            </a:br>
            <a:r>
              <a:rPr lang="nl-NL" dirty="0"/>
              <a:t>or pip (Python)</a:t>
            </a:r>
          </a:p>
          <a:p>
            <a:pPr lvl="2"/>
            <a:r>
              <a:rPr lang="nl-NL" dirty="0" err="1"/>
              <a:t>Yarn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Turbo are </a:t>
            </a:r>
            <a:r>
              <a:rPr lang="nl-NL" dirty="0" err="1"/>
              <a:t>popular</a:t>
            </a:r>
            <a:r>
              <a:rPr lang="nl-NL" dirty="0"/>
              <a:t> </a:t>
            </a:r>
            <a:br>
              <a:rPr lang="nl-NL" dirty="0"/>
            </a:br>
            <a:r>
              <a:rPr lang="nl-NL" dirty="0" err="1"/>
              <a:t>alternatives</a:t>
            </a:r>
            <a:endParaRPr lang="nl-NL" dirty="0"/>
          </a:p>
          <a:p>
            <a:pPr lvl="1"/>
            <a:endParaRPr lang="nl-NL" dirty="0"/>
          </a:p>
          <a:p>
            <a:pPr lvl="1"/>
            <a:endParaRPr lang="nl-NL" dirty="0"/>
          </a:p>
          <a:p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F9F6F8-6E21-4835-95A3-E91E8BDD4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Online Meetup Introducing Apache Kafka - Part One of Three</a:t>
            </a:r>
            <a:endParaRPr lang="nl-NL"/>
          </a:p>
        </p:txBody>
      </p:sp>
      <p:pic>
        <p:nvPicPr>
          <p:cNvPr id="5" name="Picture 24" descr="https://s14-eu5.startpage.com/cgi-bin/serveimage?url=https:%2F%2Fnodejs.org%2Fstatic%2Fimages%2Flogos%2Fnodejs-new-pantone-black.png&amp;sp=41ff74e295d7d40368fb486501455d1a">
            <a:extLst>
              <a:ext uri="{FF2B5EF4-FFF2-40B4-BE49-F238E27FC236}">
                <a16:creationId xmlns:a16="http://schemas.microsoft.com/office/drawing/2014/main" id="{7A96B207-F80F-4D55-997F-AA4D4AB0F0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1570" y="323049"/>
            <a:ext cx="1766106" cy="1081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806BA7-5CE1-4CAA-81EA-A811EA049A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1868" y="2191788"/>
            <a:ext cx="4571545" cy="25873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829884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2D0E6-E6CA-45A9-993F-811CBD668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Hello</a:t>
            </a:r>
            <a:r>
              <a:rPr lang="nl-NL" dirty="0"/>
              <a:t> World in Node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3A3D7C-D177-4B76-83BA-413225F3C2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index.js</a:t>
            </a:r>
          </a:p>
          <a:p>
            <a:pPr lvl="1"/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code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execute</a:t>
            </a:r>
            <a:endParaRPr lang="nl-NL" dirty="0"/>
          </a:p>
          <a:p>
            <a:r>
              <a:rPr lang="nl-NL" dirty="0"/>
              <a:t>(</a:t>
            </a:r>
            <a:r>
              <a:rPr lang="nl-NL" dirty="0" err="1"/>
              <a:t>optional</a:t>
            </a:r>
            <a:r>
              <a:rPr lang="nl-NL" dirty="0"/>
              <a:t>) </a:t>
            </a:r>
            <a:r>
              <a:rPr lang="nl-NL" dirty="0" err="1"/>
              <a:t>package.json</a:t>
            </a:r>
            <a:endParaRPr lang="nl-NL" dirty="0"/>
          </a:p>
          <a:p>
            <a:pPr lvl="1"/>
            <a:r>
              <a:rPr lang="nl-NL" dirty="0" err="1"/>
              <a:t>with</a:t>
            </a:r>
            <a:r>
              <a:rPr lang="nl-NL" dirty="0"/>
              <a:t> NPM </a:t>
            </a:r>
            <a:r>
              <a:rPr lang="nl-NL" dirty="0" err="1"/>
              <a:t>dependencies</a:t>
            </a:r>
            <a:r>
              <a:rPr lang="nl-NL" dirty="0"/>
              <a:t>, </a:t>
            </a:r>
            <a:r>
              <a:rPr lang="nl-NL" dirty="0" err="1"/>
              <a:t>build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run </a:t>
            </a:r>
            <a:r>
              <a:rPr lang="nl-NL" dirty="0" err="1"/>
              <a:t>configuration</a:t>
            </a:r>
            <a:r>
              <a:rPr lang="nl-NL" dirty="0"/>
              <a:t> </a:t>
            </a:r>
            <a:br>
              <a:rPr lang="nl-NL" dirty="0"/>
            </a:br>
            <a:r>
              <a:rPr lang="nl-NL" dirty="0"/>
              <a:t>(</a:t>
            </a:r>
            <a:r>
              <a:rPr lang="nl-NL" dirty="0" err="1"/>
              <a:t>compare</a:t>
            </a:r>
            <a:r>
              <a:rPr lang="nl-NL" dirty="0"/>
              <a:t> </a:t>
            </a:r>
            <a:r>
              <a:rPr lang="nl-NL" dirty="0" err="1"/>
              <a:t>Maven</a:t>
            </a:r>
            <a:r>
              <a:rPr lang="nl-NL" dirty="0"/>
              <a:t> pom.xml)</a:t>
            </a:r>
          </a:p>
          <a:p>
            <a:endParaRPr lang="nl-NL" dirty="0"/>
          </a:p>
          <a:p>
            <a:r>
              <a:rPr lang="nl-NL" dirty="0" err="1"/>
              <a:t>Create</a:t>
            </a:r>
            <a:r>
              <a:rPr lang="nl-NL" dirty="0"/>
              <a:t> Node </a:t>
            </a:r>
            <a:r>
              <a:rPr lang="nl-NL" dirty="0" err="1"/>
              <a:t>application</a:t>
            </a:r>
            <a:r>
              <a:rPr lang="nl-NL" dirty="0"/>
              <a:t>:</a:t>
            </a:r>
          </a:p>
          <a:p>
            <a:pPr lvl="1"/>
            <a:r>
              <a:rPr lang="nl-NL" dirty="0" err="1"/>
              <a:t>npm</a:t>
            </a:r>
            <a:r>
              <a:rPr lang="nl-NL" dirty="0"/>
              <a:t> </a:t>
            </a:r>
            <a:r>
              <a:rPr lang="nl-NL" dirty="0" err="1"/>
              <a:t>init</a:t>
            </a:r>
            <a:r>
              <a:rPr lang="nl-NL" dirty="0"/>
              <a:t> (</a:t>
            </a:r>
            <a:r>
              <a:rPr lang="nl-NL" dirty="0" err="1"/>
              <a:t>optional</a:t>
            </a:r>
            <a:r>
              <a:rPr lang="nl-NL" dirty="0"/>
              <a:t>, </a:t>
            </a:r>
            <a:r>
              <a:rPr lang="nl-NL" dirty="0" err="1"/>
              <a:t>you</a:t>
            </a:r>
            <a:r>
              <a:rPr lang="nl-NL" dirty="0"/>
              <a:t>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just</a:t>
            </a:r>
            <a:r>
              <a:rPr lang="nl-NL" dirty="0"/>
              <a:t> </a:t>
            </a:r>
            <a:r>
              <a:rPr lang="nl-NL" dirty="0" err="1"/>
              <a:t>create</a:t>
            </a:r>
            <a:r>
              <a:rPr lang="nl-NL" dirty="0"/>
              <a:t> a </a:t>
            </a:r>
            <a:r>
              <a:rPr lang="nl-NL" dirty="0" err="1"/>
              <a:t>text</a:t>
            </a:r>
            <a:r>
              <a:rPr lang="nl-NL" dirty="0"/>
              <a:t> file </a:t>
            </a:r>
            <a:r>
              <a:rPr lang="nl-NL" dirty="0" err="1"/>
              <a:t>by</a:t>
            </a:r>
            <a:r>
              <a:rPr lang="nl-NL" dirty="0"/>
              <a:t> hand)</a:t>
            </a:r>
          </a:p>
          <a:p>
            <a:r>
              <a:rPr lang="nl-NL" dirty="0"/>
              <a:t>Run Node </a:t>
            </a:r>
            <a:r>
              <a:rPr lang="nl-NL" dirty="0" err="1"/>
              <a:t>application</a:t>
            </a:r>
            <a:endParaRPr lang="nl-NL" dirty="0"/>
          </a:p>
          <a:p>
            <a:pPr lvl="1"/>
            <a:r>
              <a:rPr lang="nl-NL" dirty="0"/>
              <a:t>node index.js</a:t>
            </a:r>
          </a:p>
          <a:p>
            <a:pPr lvl="1"/>
            <a:r>
              <a:rPr lang="nl-NL" dirty="0" err="1"/>
              <a:t>npm</a:t>
            </a:r>
            <a:r>
              <a:rPr lang="nl-NL" dirty="0"/>
              <a:t> start</a:t>
            </a:r>
          </a:p>
          <a:p>
            <a:r>
              <a:rPr lang="nl-NL" dirty="0" err="1"/>
              <a:t>Add</a:t>
            </a:r>
            <a:r>
              <a:rPr lang="nl-NL" dirty="0"/>
              <a:t> </a:t>
            </a:r>
            <a:r>
              <a:rPr lang="nl-NL" dirty="0" err="1"/>
              <a:t>dependencies</a:t>
            </a:r>
            <a:endParaRPr lang="nl-NL" dirty="0"/>
          </a:p>
          <a:p>
            <a:pPr lvl="1"/>
            <a:r>
              <a:rPr lang="nl-NL" dirty="0" err="1"/>
              <a:t>npm</a:t>
            </a:r>
            <a:r>
              <a:rPr lang="nl-NL" dirty="0"/>
              <a:t> </a:t>
            </a:r>
            <a:r>
              <a:rPr lang="nl-NL" dirty="0" err="1"/>
              <a:t>install</a:t>
            </a:r>
            <a:r>
              <a:rPr lang="nl-NL" dirty="0"/>
              <a:t> &lt;name of module&gt; --save</a:t>
            </a:r>
          </a:p>
          <a:p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F9F6F8-6E21-4835-95A3-E91E8BDD4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Online Meetup Introducing Apache Kafka - Part One of Three</a:t>
            </a:r>
            <a:endParaRPr lang="nl-NL"/>
          </a:p>
        </p:txBody>
      </p:sp>
      <p:pic>
        <p:nvPicPr>
          <p:cNvPr id="5" name="Picture 24" descr="https://s14-eu5.startpage.com/cgi-bin/serveimage?url=https:%2F%2Fnodejs.org%2Fstatic%2Fimages%2Flogos%2Fnodejs-new-pantone-black.png&amp;sp=41ff74e295d7d40368fb486501455d1a">
            <a:extLst>
              <a:ext uri="{FF2B5EF4-FFF2-40B4-BE49-F238E27FC236}">
                <a16:creationId xmlns:a16="http://schemas.microsoft.com/office/drawing/2014/main" id="{7A96B207-F80F-4D55-997F-AA4D4AB0F0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2777" y="141745"/>
            <a:ext cx="1766106" cy="1081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046412D-D345-455C-B107-D2BB6267F0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4211" y="3294647"/>
            <a:ext cx="3903237" cy="9128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468641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D50C4-11FD-448B-92A5-3F7491EFD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Hello</a:t>
            </a:r>
            <a:r>
              <a:rPr lang="nl-NL" dirty="0"/>
              <a:t> World Web Application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A940D6-3D06-48F6-A28C-E43D9C158F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936000"/>
            <a:ext cx="8353052" cy="3780000"/>
          </a:xfrm>
        </p:spPr>
        <p:txBody>
          <a:bodyPr/>
          <a:lstStyle/>
          <a:p>
            <a:r>
              <a:rPr lang="nl-NL" dirty="0"/>
              <a:t>Node is </a:t>
            </a:r>
            <a:r>
              <a:rPr lang="nl-NL" dirty="0" err="1"/>
              <a:t>very</a:t>
            </a:r>
            <a:r>
              <a:rPr lang="nl-NL" dirty="0"/>
              <a:t> </a:t>
            </a:r>
            <a:r>
              <a:rPr lang="nl-NL" dirty="0" err="1"/>
              <a:t>good</a:t>
            </a:r>
            <a:r>
              <a:rPr lang="nl-NL" dirty="0"/>
              <a:t> at handling HTTP </a:t>
            </a:r>
            <a:r>
              <a:rPr lang="nl-NL" dirty="0" err="1"/>
              <a:t>Requests</a:t>
            </a:r>
            <a:endParaRPr lang="nl-NL" dirty="0"/>
          </a:p>
          <a:p>
            <a:pPr lvl="1"/>
            <a:r>
              <a:rPr lang="nl-NL" dirty="0" err="1"/>
              <a:t>And</a:t>
            </a:r>
            <a:r>
              <a:rPr lang="nl-NL" dirty="0"/>
              <a:t> at making </a:t>
            </a:r>
            <a:r>
              <a:rPr lang="nl-NL" dirty="0" err="1"/>
              <a:t>them</a:t>
            </a:r>
            <a:endParaRPr lang="nl-NL" dirty="0"/>
          </a:p>
          <a:p>
            <a:r>
              <a:rPr lang="nl-NL" dirty="0"/>
              <a:t>It is a </a:t>
            </a:r>
            <a:r>
              <a:rPr lang="nl-NL" dirty="0" err="1"/>
              <a:t>great</a:t>
            </a:r>
            <a:r>
              <a:rPr lang="nl-NL" dirty="0"/>
              <a:t> </a:t>
            </a:r>
            <a:r>
              <a:rPr lang="nl-NL" dirty="0" err="1"/>
              <a:t>technology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implement</a:t>
            </a:r>
            <a:r>
              <a:rPr lang="nl-NL" dirty="0"/>
              <a:t> REST </a:t>
            </a:r>
            <a:r>
              <a:rPr lang="nl-NL" dirty="0" err="1"/>
              <a:t>APIs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backends</a:t>
            </a:r>
            <a:r>
              <a:rPr lang="nl-NL" dirty="0"/>
              <a:t> for Web </a:t>
            </a:r>
            <a:r>
              <a:rPr lang="nl-NL" dirty="0" err="1"/>
              <a:t>and</a:t>
            </a:r>
            <a:r>
              <a:rPr lang="nl-NL" dirty="0"/>
              <a:t> Mobile </a:t>
            </a:r>
            <a:r>
              <a:rPr lang="nl-NL" dirty="0" err="1"/>
              <a:t>applications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2980E9-4ED4-44F1-BA4C-7873404C5F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Online Meetup Introducing Apache Kafka - Part One of Three</a:t>
            </a:r>
            <a:endParaRPr lang="nl-NL"/>
          </a:p>
        </p:txBody>
      </p:sp>
      <p:pic>
        <p:nvPicPr>
          <p:cNvPr id="5" name="Picture 24" descr="https://s14-eu5.startpage.com/cgi-bin/serveimage?url=https:%2F%2Fnodejs.org%2Fstatic%2Fimages%2Flogos%2Fnodejs-new-pantone-black.png&amp;sp=41ff74e295d7d40368fb486501455d1a">
            <a:extLst>
              <a:ext uri="{FF2B5EF4-FFF2-40B4-BE49-F238E27FC236}">
                <a16:creationId xmlns:a16="http://schemas.microsoft.com/office/drawing/2014/main" id="{7A66F88B-CEEF-4766-8E96-FF6AAD52D0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2777" y="141745"/>
            <a:ext cx="1766106" cy="1081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Snagit_SNG82C">
            <a:extLst>
              <a:ext uri="{FF2B5EF4-FFF2-40B4-BE49-F238E27FC236}">
                <a16:creationId xmlns:a16="http://schemas.microsoft.com/office/drawing/2014/main" id="{3F9301BE-D1B6-4F28-AA94-21872FE86D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819" y="1789666"/>
            <a:ext cx="6843581" cy="29461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1919330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2D0E6-E6CA-45A9-993F-811CBD668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Node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Kafka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3A3D7C-D177-4B76-83BA-413225F3C2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We </a:t>
            </a:r>
            <a:r>
              <a:rPr lang="nl-NL" dirty="0" err="1"/>
              <a:t>will</a:t>
            </a:r>
            <a:r>
              <a:rPr lang="nl-NL" dirty="0"/>
              <a:t> </a:t>
            </a:r>
            <a:r>
              <a:rPr lang="nl-NL" dirty="0" err="1"/>
              <a:t>use</a:t>
            </a:r>
            <a:r>
              <a:rPr lang="nl-NL" dirty="0"/>
              <a:t> NPM module node-</a:t>
            </a:r>
            <a:r>
              <a:rPr lang="nl-NL" dirty="0" err="1"/>
              <a:t>rdkafka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facilitate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interaction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Apache </a:t>
            </a:r>
            <a:r>
              <a:rPr lang="nl-NL" dirty="0" err="1"/>
              <a:t>Kafka</a:t>
            </a:r>
            <a:r>
              <a:rPr lang="nl-NL" dirty="0"/>
              <a:t> </a:t>
            </a:r>
            <a:r>
              <a:rPr lang="nl-NL" dirty="0" err="1"/>
              <a:t>from</a:t>
            </a:r>
            <a:r>
              <a:rPr lang="nl-NL" dirty="0"/>
              <a:t> </a:t>
            </a:r>
            <a:r>
              <a:rPr lang="nl-NL" dirty="0" err="1"/>
              <a:t>our</a:t>
            </a:r>
            <a:r>
              <a:rPr lang="nl-NL" dirty="0"/>
              <a:t> Node </a:t>
            </a:r>
            <a:r>
              <a:rPr lang="nl-NL" dirty="0" err="1"/>
              <a:t>application</a:t>
            </a:r>
            <a:endParaRPr lang="nl-NL" dirty="0"/>
          </a:p>
          <a:p>
            <a:pPr lvl="1"/>
            <a:r>
              <a:rPr lang="nl-NL" dirty="0" err="1"/>
              <a:t>This</a:t>
            </a:r>
            <a:r>
              <a:rPr lang="nl-NL" dirty="0"/>
              <a:t> module </a:t>
            </a:r>
            <a:r>
              <a:rPr lang="nl-NL" dirty="0" err="1"/>
              <a:t>leverages</a:t>
            </a:r>
            <a:r>
              <a:rPr lang="nl-NL" dirty="0"/>
              <a:t> a C/C++ </a:t>
            </a:r>
            <a:r>
              <a:rPr lang="nl-NL" dirty="0" err="1"/>
              <a:t>library</a:t>
            </a:r>
            <a:r>
              <a:rPr lang="nl-NL" dirty="0"/>
              <a:t> for </a:t>
            </a:r>
            <a:r>
              <a:rPr lang="nl-NL" dirty="0" err="1"/>
              <a:t>Kafka</a:t>
            </a:r>
            <a:r>
              <a:rPr lang="nl-NL" dirty="0"/>
              <a:t> </a:t>
            </a:r>
            <a:r>
              <a:rPr lang="nl-NL" dirty="0" err="1"/>
              <a:t>interactions</a:t>
            </a:r>
            <a:endParaRPr lang="nl-NL" dirty="0"/>
          </a:p>
          <a:p>
            <a:pPr lvl="1"/>
            <a:endParaRPr lang="nl-NL" dirty="0"/>
          </a:p>
          <a:p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F9F6F8-6E21-4835-95A3-E91E8BDD4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Online Meetup Introducing Apache Kafka - Part One of Three</a:t>
            </a:r>
            <a:endParaRPr lang="nl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DC61ED-5157-4AC4-BF63-E0F0B76BBF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337" y="1900857"/>
            <a:ext cx="5580993" cy="29546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7859479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2D0E6-E6CA-45A9-993F-811CBD668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Node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Kafka</a:t>
            </a:r>
            <a:r>
              <a:rPr lang="nl-NL" dirty="0"/>
              <a:t> – a </a:t>
            </a:r>
            <a:r>
              <a:rPr lang="nl-NL" dirty="0" err="1"/>
              <a:t>simple</a:t>
            </a:r>
            <a:r>
              <a:rPr lang="nl-NL" dirty="0"/>
              <a:t> producer 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F9F6F8-6E21-4835-95A3-E91E8BDD4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Online Meetup Introducing Apache Kafka - Part One of Three</a:t>
            </a:r>
            <a:endParaRPr lang="nl-NL"/>
          </a:p>
        </p:txBody>
      </p:sp>
      <p:pic>
        <p:nvPicPr>
          <p:cNvPr id="9" name="Snagit_SNG835">
            <a:extLst>
              <a:ext uri="{FF2B5EF4-FFF2-40B4-BE49-F238E27FC236}">
                <a16:creationId xmlns:a16="http://schemas.microsoft.com/office/drawing/2014/main" id="{96FB3CE5-E396-4974-8751-B160001759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91138"/>
          <a:stretch/>
        </p:blipFill>
        <p:spPr>
          <a:xfrm>
            <a:off x="719999" y="891673"/>
            <a:ext cx="7170948" cy="3380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894150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2D0E6-E6CA-45A9-993F-811CBD668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Node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Kafka</a:t>
            </a:r>
            <a:r>
              <a:rPr lang="nl-NL" dirty="0"/>
              <a:t> – a </a:t>
            </a:r>
            <a:r>
              <a:rPr lang="nl-NL" dirty="0" err="1"/>
              <a:t>simple</a:t>
            </a:r>
            <a:r>
              <a:rPr lang="nl-NL" dirty="0"/>
              <a:t> producer 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F9F6F8-6E21-4835-95A3-E91E8BDD4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Online Meetup Introducing Apache Kafka - Part One of Three</a:t>
            </a:r>
            <a:endParaRPr lang="nl-NL"/>
          </a:p>
        </p:txBody>
      </p:sp>
      <p:pic>
        <p:nvPicPr>
          <p:cNvPr id="9" name="Snagit_SNG835">
            <a:extLst>
              <a:ext uri="{FF2B5EF4-FFF2-40B4-BE49-F238E27FC236}">
                <a16:creationId xmlns:a16="http://schemas.microsoft.com/office/drawing/2014/main" id="{96FB3CE5-E396-4974-8751-B160001759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68818"/>
          <a:stretch/>
        </p:blipFill>
        <p:spPr>
          <a:xfrm>
            <a:off x="719999" y="891673"/>
            <a:ext cx="7170948" cy="11893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4191209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2D0E6-E6CA-45A9-993F-811CBD668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Node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Kafka</a:t>
            </a:r>
            <a:r>
              <a:rPr lang="nl-NL" dirty="0"/>
              <a:t> – a </a:t>
            </a:r>
            <a:r>
              <a:rPr lang="nl-NL" dirty="0" err="1"/>
              <a:t>simple</a:t>
            </a:r>
            <a:r>
              <a:rPr lang="nl-NL" dirty="0"/>
              <a:t> producer 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F9F6F8-6E21-4835-95A3-E91E8BDD4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Online Meetup Introducing Apache Kafka - Part One of Three</a:t>
            </a:r>
            <a:endParaRPr lang="nl-NL"/>
          </a:p>
        </p:txBody>
      </p:sp>
      <p:pic>
        <p:nvPicPr>
          <p:cNvPr id="9" name="Snagit_SNG835">
            <a:extLst>
              <a:ext uri="{FF2B5EF4-FFF2-40B4-BE49-F238E27FC236}">
                <a16:creationId xmlns:a16="http://schemas.microsoft.com/office/drawing/2014/main" id="{96FB3CE5-E396-4974-8751-B160001759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55954"/>
          <a:stretch/>
        </p:blipFill>
        <p:spPr>
          <a:xfrm>
            <a:off x="719999" y="891673"/>
            <a:ext cx="7170948" cy="16800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464017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918974" y="5604164"/>
            <a:ext cx="3240000" cy="108000"/>
          </a:xfrm>
        </p:spPr>
        <p:txBody>
          <a:bodyPr/>
          <a:lstStyle/>
          <a:p>
            <a:r>
              <a:rPr lang="en-US"/>
              <a:t>Online Meetup Introducing Apache Kafka - Part One of Three</a:t>
            </a:r>
            <a:endParaRPr lang="nl-NL" dirty="0"/>
          </a:p>
        </p:txBody>
      </p:sp>
      <p:sp>
        <p:nvSpPr>
          <p:cNvPr id="6" name="Cloud Callout 5"/>
          <p:cNvSpPr/>
          <p:nvPr/>
        </p:nvSpPr>
        <p:spPr>
          <a:xfrm>
            <a:off x="84367" y="2856355"/>
            <a:ext cx="2665975" cy="1423164"/>
          </a:xfrm>
          <a:prstGeom prst="cloudCallout">
            <a:avLst>
              <a:gd name="adj1" fmla="val -38913"/>
              <a:gd name="adj2" fmla="val 8690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7" name="TextBox 6"/>
          <p:cNvSpPr txBox="1"/>
          <p:nvPr/>
        </p:nvSpPr>
        <p:spPr>
          <a:xfrm>
            <a:off x="368329" y="3167827"/>
            <a:ext cx="2509603" cy="80021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300" dirty="0"/>
              <a:t>It would be so nice if I could publish my ideas and actions, accessible near instantly for everyone who is interested</a:t>
            </a:r>
            <a:endParaRPr lang="nl-NL" sz="1300" dirty="0"/>
          </a:p>
        </p:txBody>
      </p:sp>
      <p:sp>
        <p:nvSpPr>
          <p:cNvPr id="8" name="Cloud Callout 7"/>
          <p:cNvSpPr/>
          <p:nvPr/>
        </p:nvSpPr>
        <p:spPr>
          <a:xfrm>
            <a:off x="5635256" y="249709"/>
            <a:ext cx="3508745" cy="1706681"/>
          </a:xfrm>
          <a:prstGeom prst="cloudCallout">
            <a:avLst>
              <a:gd name="adj1" fmla="val -38913"/>
              <a:gd name="adj2" fmla="val 86906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9" name="TextBox 8"/>
          <p:cNvSpPr txBox="1"/>
          <p:nvPr/>
        </p:nvSpPr>
        <p:spPr>
          <a:xfrm>
            <a:off x="6138477" y="492358"/>
            <a:ext cx="2934746" cy="120032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300" dirty="0"/>
              <a:t>Heck, I do not even know these people and they may not know me [personally] – just my pearls of wisdom. And if they are late to the party,  they can also check out the historic archives of my eloquence </a:t>
            </a:r>
            <a:endParaRPr lang="nl-NL" sz="1300" dirty="0"/>
          </a:p>
        </p:txBody>
      </p:sp>
      <p:sp>
        <p:nvSpPr>
          <p:cNvPr id="10" name="Cloud Callout 9"/>
          <p:cNvSpPr/>
          <p:nvPr/>
        </p:nvSpPr>
        <p:spPr>
          <a:xfrm>
            <a:off x="2523565" y="1460596"/>
            <a:ext cx="3423632" cy="1614532"/>
          </a:xfrm>
          <a:prstGeom prst="cloudCallout">
            <a:avLst>
              <a:gd name="adj1" fmla="val -38913"/>
              <a:gd name="adj2" fmla="val 86906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11" name="TextBox 10"/>
          <p:cNvSpPr txBox="1"/>
          <p:nvPr/>
        </p:nvSpPr>
        <p:spPr>
          <a:xfrm>
            <a:off x="2959448" y="1802738"/>
            <a:ext cx="2987749" cy="10002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300" dirty="0"/>
              <a:t>Without fretting about the numbers of readers involved and whether they are in the same time zone as me and online when I publish my messages – and which device they use</a:t>
            </a:r>
            <a:endParaRPr lang="nl-NL" sz="1300" dirty="0"/>
          </a:p>
        </p:txBody>
      </p:sp>
      <p:pic>
        <p:nvPicPr>
          <p:cNvPr id="1026" name="Picture 2" descr="Image result for logo twitter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6842" y="27003"/>
            <a:ext cx="2594767" cy="1831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3309" y="3417270"/>
            <a:ext cx="1564143" cy="150906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3627" y="3417270"/>
            <a:ext cx="3795094" cy="1399536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5103627" y="3417270"/>
            <a:ext cx="446568" cy="311214"/>
          </a:xfrm>
          <a:prstGeom prst="rect">
            <a:avLst/>
          </a:prstGeom>
          <a:noFill/>
          <a:ln w="381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16" name="Footer Placeholder 3">
            <a:extLst>
              <a:ext uri="{FF2B5EF4-FFF2-40B4-BE49-F238E27FC236}">
                <a16:creationId xmlns:a16="http://schemas.microsoft.com/office/drawing/2014/main" id="{50DC4FB7-3253-4F45-8085-DDE804C192E8}"/>
              </a:ext>
            </a:extLst>
          </p:cNvPr>
          <p:cNvSpPr txBox="1">
            <a:spLocks/>
          </p:cNvSpPr>
          <p:nvPr/>
        </p:nvSpPr>
        <p:spPr>
          <a:xfrm>
            <a:off x="4950793" y="5006433"/>
            <a:ext cx="3240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6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Online Meetup Introducing Apache Kafka - Part One of Three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77691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 animBg="1"/>
      <p:bldP spid="9" grpId="0"/>
      <p:bldP spid="10" grpId="0" animBg="1"/>
      <p:bldP spid="11" grpId="0"/>
      <p:bldP spid="14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2D0E6-E6CA-45A9-993F-811CBD668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Node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Kafka</a:t>
            </a:r>
            <a:r>
              <a:rPr lang="nl-NL" dirty="0"/>
              <a:t> – a </a:t>
            </a:r>
            <a:r>
              <a:rPr lang="nl-NL" dirty="0" err="1"/>
              <a:t>simple</a:t>
            </a:r>
            <a:r>
              <a:rPr lang="nl-NL" dirty="0"/>
              <a:t> producer 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F9F6F8-6E21-4835-95A3-E91E8BDD4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Online Meetup Introducing Apache Kafka - Part One of Three</a:t>
            </a:r>
            <a:endParaRPr lang="nl-NL"/>
          </a:p>
        </p:txBody>
      </p:sp>
      <p:pic>
        <p:nvPicPr>
          <p:cNvPr id="9" name="Snagit_SNG835">
            <a:extLst>
              <a:ext uri="{FF2B5EF4-FFF2-40B4-BE49-F238E27FC236}">
                <a16:creationId xmlns:a16="http://schemas.microsoft.com/office/drawing/2014/main" id="{96FB3CE5-E396-4974-8751-B160001759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55954"/>
          <a:stretch/>
        </p:blipFill>
        <p:spPr>
          <a:xfrm>
            <a:off x="719999" y="891673"/>
            <a:ext cx="7170948" cy="16800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Snagit_SNG835">
            <a:extLst>
              <a:ext uri="{FF2B5EF4-FFF2-40B4-BE49-F238E27FC236}">
                <a16:creationId xmlns:a16="http://schemas.microsoft.com/office/drawing/2014/main" id="{08A2F65C-5C12-41B8-BD25-E045C78613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3880"/>
          <a:stretch/>
        </p:blipFill>
        <p:spPr>
          <a:xfrm>
            <a:off x="719999" y="4091152"/>
            <a:ext cx="7170948" cy="6148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4208973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2D0E6-E6CA-45A9-993F-811CBD668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Node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Kafka</a:t>
            </a:r>
            <a:r>
              <a:rPr lang="nl-NL" dirty="0"/>
              <a:t> – a </a:t>
            </a:r>
            <a:r>
              <a:rPr lang="nl-NL" dirty="0" err="1"/>
              <a:t>simple</a:t>
            </a:r>
            <a:r>
              <a:rPr lang="nl-NL" dirty="0"/>
              <a:t> producer 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F9F6F8-6E21-4835-95A3-E91E8BDD4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Online Meetup Introducing Apache Kafka - Part One of Three</a:t>
            </a:r>
            <a:endParaRPr lang="nl-NL"/>
          </a:p>
        </p:txBody>
      </p:sp>
      <p:pic>
        <p:nvPicPr>
          <p:cNvPr id="9" name="Snagit_SNG835">
            <a:extLst>
              <a:ext uri="{FF2B5EF4-FFF2-40B4-BE49-F238E27FC236}">
                <a16:creationId xmlns:a16="http://schemas.microsoft.com/office/drawing/2014/main" id="{96FB3CE5-E396-4974-8751-B160001759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9999" y="891673"/>
            <a:ext cx="7170948" cy="38143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5801175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2D0E6-E6CA-45A9-993F-811CBD668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Node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Kafka</a:t>
            </a:r>
            <a:r>
              <a:rPr lang="nl-NL" dirty="0"/>
              <a:t> – a </a:t>
            </a:r>
            <a:r>
              <a:rPr lang="nl-NL" dirty="0" err="1"/>
              <a:t>simple</a:t>
            </a:r>
            <a:r>
              <a:rPr lang="nl-NL" dirty="0"/>
              <a:t> producer 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F9F6F8-6E21-4835-95A3-E91E8BDD4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Online Meetup Introducing Apache Kafka - Part One of Three</a:t>
            </a:r>
            <a:endParaRPr lang="nl-NL"/>
          </a:p>
        </p:txBody>
      </p:sp>
      <p:pic>
        <p:nvPicPr>
          <p:cNvPr id="9" name="Snagit_SNG835">
            <a:extLst>
              <a:ext uri="{FF2B5EF4-FFF2-40B4-BE49-F238E27FC236}">
                <a16:creationId xmlns:a16="http://schemas.microsoft.com/office/drawing/2014/main" id="{96FB3CE5-E396-4974-8751-B160001759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9999" y="891673"/>
            <a:ext cx="7170948" cy="38143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5192B78-0DA7-461C-BDF7-D1FB1F039E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777" y="2881517"/>
            <a:ext cx="8844142" cy="768200"/>
          </a:xfrm>
          <a:prstGeom prst="rect">
            <a:avLst/>
          </a:prstGeom>
          <a:ln w="12700">
            <a:solidFill>
              <a:schemeClr val="accent5">
                <a:lumMod val="5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2357821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2D0E6-E6CA-45A9-993F-811CBD668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Node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Kafka</a:t>
            </a:r>
            <a:r>
              <a:rPr lang="nl-NL" dirty="0"/>
              <a:t> – a </a:t>
            </a:r>
            <a:r>
              <a:rPr lang="nl-NL" dirty="0" err="1"/>
              <a:t>simple</a:t>
            </a:r>
            <a:r>
              <a:rPr lang="nl-NL" dirty="0"/>
              <a:t> </a:t>
            </a:r>
            <a:r>
              <a:rPr lang="nl-NL" dirty="0" err="1"/>
              <a:t>consumer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F9F6F8-6E21-4835-95A3-E91E8BDD4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Online Meetup Introducing Apache Kafka - Part One of Three</a:t>
            </a:r>
            <a:endParaRPr lang="nl-NL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6E791D7-D883-4BB0-9292-8A2E7B824F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84CF6F2-E52C-445F-8382-5DFA9A22B6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999" y="778447"/>
            <a:ext cx="5982218" cy="40770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F21D116-A858-42F9-B640-46B55E8924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266" y="2506364"/>
            <a:ext cx="7736734" cy="906484"/>
          </a:xfrm>
          <a:prstGeom prst="rect">
            <a:avLst/>
          </a:prstGeom>
          <a:ln w="19050">
            <a:solidFill>
              <a:srgbClr val="C00000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16530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6F616-7C85-4A77-98D6-C23CABF58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58142D-FD85-48D7-986F-68F308746C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64D74A-A558-4F2F-9ADB-DF47EBCD44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Online Meetup Introducing Apache Kafka - Part One of Three</a:t>
            </a:r>
            <a:endParaRPr lang="nl-NL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E4428F0-09AD-4B62-8A0B-914AE46657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2069" y="87968"/>
            <a:ext cx="4207500" cy="420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hlinkClick r:id="rId3"/>
            <a:extLst>
              <a:ext uri="{FF2B5EF4-FFF2-40B4-BE49-F238E27FC236}">
                <a16:creationId xmlns:a16="http://schemas.microsoft.com/office/drawing/2014/main" id="{A4204FDE-B541-4710-9634-6B1743907243}"/>
              </a:ext>
            </a:extLst>
          </p:cNvPr>
          <p:cNvSpPr/>
          <p:nvPr/>
        </p:nvSpPr>
        <p:spPr>
          <a:xfrm>
            <a:off x="3559670" y="4274902"/>
            <a:ext cx="26613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NL" sz="2400" dirty="0"/>
              <a:t>http://etc.ch/QmfH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C82C3D4-3D02-4074-BDC6-77746F1645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7635" y="4254910"/>
            <a:ext cx="2092035" cy="466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67749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7467204-3271-4171-8532-1C1423463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Overview</a:t>
            </a:r>
            <a:endParaRPr lang="en-NL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2B7FCBC-576F-4756-B73C-2CCAC03BF4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936000"/>
            <a:ext cx="6623999" cy="3780000"/>
          </a:xfrm>
        </p:spPr>
        <p:txBody>
          <a:bodyPr/>
          <a:lstStyle/>
          <a:p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What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is Apache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Kafka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?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Core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concepts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and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technology</a:t>
            </a:r>
            <a:endParaRPr lang="nl-NL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Lab 1 – First hands-on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with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Apache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Kafka</a:t>
            </a:r>
            <a:endParaRPr lang="nl-NL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nl-NL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Programming </a:t>
            </a:r>
            <a:r>
              <a:rPr lang="nl-NL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against</a:t>
            </a:r>
            <a:r>
              <a:rPr lang="nl-NL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Apache </a:t>
            </a:r>
            <a:r>
              <a:rPr lang="nl-NL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Kafka</a:t>
            </a:r>
            <a:endParaRPr lang="nl-NL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nl-NL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Brief </a:t>
            </a:r>
            <a:r>
              <a:rPr lang="nl-NL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introduction</a:t>
            </a:r>
            <a:r>
              <a:rPr lang="nl-NL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of Node (JS)</a:t>
            </a:r>
          </a:p>
          <a:p>
            <a:r>
              <a:rPr lang="nl-NL" b="1" dirty="0"/>
              <a:t>Lab 2 – </a:t>
            </a:r>
            <a:r>
              <a:rPr lang="nl-NL" b="1" dirty="0" err="1"/>
              <a:t>Programmatic</a:t>
            </a:r>
            <a:r>
              <a:rPr lang="nl-NL" b="1" dirty="0"/>
              <a:t> </a:t>
            </a:r>
            <a:r>
              <a:rPr lang="nl-NL" b="1" dirty="0" err="1"/>
              <a:t>interaction</a:t>
            </a:r>
            <a:r>
              <a:rPr lang="nl-NL" b="1" dirty="0"/>
              <a:t> </a:t>
            </a:r>
            <a:r>
              <a:rPr lang="nl-NL" b="1" dirty="0" err="1"/>
              <a:t>with</a:t>
            </a:r>
            <a:r>
              <a:rPr lang="nl-NL" b="1" dirty="0"/>
              <a:t> Apache </a:t>
            </a:r>
            <a:r>
              <a:rPr lang="nl-NL" b="1" dirty="0" err="1"/>
              <a:t>Kafka</a:t>
            </a:r>
            <a:endParaRPr lang="nl-NL" b="1" dirty="0"/>
          </a:p>
          <a:p>
            <a:r>
              <a:rPr lang="nl-NL" dirty="0" err="1"/>
              <a:t>Shades</a:t>
            </a:r>
            <a:r>
              <a:rPr lang="nl-NL" dirty="0"/>
              <a:t> of Data – Streaming, CQRS, Event </a:t>
            </a:r>
            <a:r>
              <a:rPr lang="nl-NL" dirty="0" err="1"/>
              <a:t>Sourcing</a:t>
            </a:r>
            <a:endParaRPr lang="nl-NL" dirty="0"/>
          </a:p>
          <a:p>
            <a:r>
              <a:rPr lang="nl-NL" dirty="0"/>
              <a:t>The Eneco Case – The Event Streaming Platform</a:t>
            </a:r>
          </a:p>
          <a:p>
            <a:r>
              <a:rPr lang="nl-NL" dirty="0"/>
              <a:t>Lab 3 – DIY CQRS </a:t>
            </a:r>
          </a:p>
          <a:p>
            <a:r>
              <a:rPr lang="nl-NL" dirty="0"/>
              <a:t>Microservices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quest</a:t>
            </a:r>
            <a:r>
              <a:rPr lang="nl-NL" dirty="0"/>
              <a:t> for </a:t>
            </a:r>
            <a:r>
              <a:rPr lang="nl-NL" dirty="0" err="1"/>
              <a:t>decoupling</a:t>
            </a:r>
            <a:endParaRPr lang="nl-NL" dirty="0"/>
          </a:p>
          <a:p>
            <a:r>
              <a:rPr lang="nl-NL" dirty="0"/>
              <a:t>Lab 4 – Microservices </a:t>
            </a:r>
            <a:r>
              <a:rPr lang="nl-NL" dirty="0" err="1"/>
              <a:t>Choreography</a:t>
            </a:r>
            <a:endParaRPr lang="nl-NL" dirty="0"/>
          </a:p>
          <a:p>
            <a:r>
              <a:rPr lang="nl-NL" dirty="0"/>
              <a:t>But </a:t>
            </a:r>
            <a:r>
              <a:rPr lang="nl-NL" dirty="0" err="1"/>
              <a:t>wait</a:t>
            </a:r>
            <a:r>
              <a:rPr lang="nl-NL" dirty="0"/>
              <a:t> – </a:t>
            </a:r>
            <a:r>
              <a:rPr lang="nl-NL" dirty="0" err="1"/>
              <a:t>there</a:t>
            </a:r>
            <a:r>
              <a:rPr lang="nl-NL" dirty="0"/>
              <a:t> is more: </a:t>
            </a:r>
          </a:p>
          <a:p>
            <a:pPr lvl="1"/>
            <a:r>
              <a:rPr lang="nl-NL" dirty="0" err="1"/>
              <a:t>Ecosystem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supporting</a:t>
            </a:r>
            <a:r>
              <a:rPr lang="nl-NL" dirty="0"/>
              <a:t> tools</a:t>
            </a:r>
          </a:p>
          <a:p>
            <a:pPr lvl="1"/>
            <a:r>
              <a:rPr lang="nl-NL" dirty="0" err="1"/>
              <a:t>Alternative</a:t>
            </a:r>
            <a:r>
              <a:rPr lang="nl-NL" dirty="0"/>
              <a:t> </a:t>
            </a:r>
            <a:r>
              <a:rPr lang="nl-NL" dirty="0" err="1"/>
              <a:t>offerings</a:t>
            </a:r>
            <a:r>
              <a:rPr lang="nl-NL" dirty="0"/>
              <a:t> (public </a:t>
            </a:r>
            <a:r>
              <a:rPr lang="nl-NL" dirty="0" err="1"/>
              <a:t>cloud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stand-alone</a:t>
            </a:r>
            <a:r>
              <a:rPr lang="nl-NL" dirty="0"/>
              <a:t>) </a:t>
            </a:r>
          </a:p>
          <a:p>
            <a:endParaRPr lang="en-NL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87E958-33C8-495A-BB01-882F1D9C6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Online Meetup Introducing Apache Kafka - Part One of Three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9887725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6FA6F-9645-4BC3-8C7E-DCA178C9EB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Lab 2 – </a:t>
            </a:r>
            <a:r>
              <a:rPr lang="nl-NL" dirty="0" err="1"/>
              <a:t>Programmatic</a:t>
            </a:r>
            <a:r>
              <a:rPr lang="nl-NL" dirty="0"/>
              <a:t> </a:t>
            </a:r>
            <a:r>
              <a:rPr lang="nl-NL" dirty="0" err="1"/>
              <a:t>interaction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Apache </a:t>
            </a:r>
            <a:r>
              <a:rPr lang="nl-NL" dirty="0" err="1"/>
              <a:t>Kafka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5C5733-1177-427D-9E3F-68753512F1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Prequisite</a:t>
            </a:r>
            <a:r>
              <a:rPr lang="nl-NL" dirty="0"/>
              <a:t>: </a:t>
            </a:r>
            <a:r>
              <a:rPr lang="nl-NL" dirty="0" err="1"/>
              <a:t>local</a:t>
            </a:r>
            <a:r>
              <a:rPr lang="nl-NL" dirty="0"/>
              <a:t> Node </a:t>
            </a:r>
            <a:r>
              <a:rPr lang="nl-NL" dirty="0" err="1"/>
              <a:t>runtime</a:t>
            </a:r>
            <a:endParaRPr lang="nl-NL" dirty="0"/>
          </a:p>
          <a:p>
            <a:r>
              <a:rPr lang="nl-NL" dirty="0"/>
              <a:t>Step </a:t>
            </a:r>
            <a:r>
              <a:rPr lang="nl-NL" dirty="0" err="1"/>
              <a:t>One</a:t>
            </a:r>
            <a:r>
              <a:rPr lang="nl-NL" dirty="0"/>
              <a:t>: </a:t>
            </a:r>
          </a:p>
          <a:p>
            <a:pPr lvl="1"/>
            <a:r>
              <a:rPr lang="nl-NL" dirty="0" err="1"/>
              <a:t>Hello</a:t>
            </a:r>
            <a:r>
              <a:rPr lang="nl-NL" dirty="0"/>
              <a:t> World in Node</a:t>
            </a:r>
          </a:p>
          <a:p>
            <a:r>
              <a:rPr lang="nl-NL" dirty="0"/>
              <a:t>Step </a:t>
            </a:r>
            <a:r>
              <a:rPr lang="nl-NL" dirty="0" err="1"/>
              <a:t>Two</a:t>
            </a:r>
            <a:r>
              <a:rPr lang="nl-NL" dirty="0"/>
              <a:t>:</a:t>
            </a:r>
          </a:p>
          <a:p>
            <a:pPr lvl="1"/>
            <a:r>
              <a:rPr lang="nl-NL" dirty="0"/>
              <a:t>Node </a:t>
            </a:r>
            <a:r>
              <a:rPr lang="nl-NL" dirty="0" err="1"/>
              <a:t>application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Produce </a:t>
            </a:r>
            <a:r>
              <a:rPr lang="nl-NL" dirty="0" err="1"/>
              <a:t>Messages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Kafka</a:t>
            </a:r>
            <a:r>
              <a:rPr lang="nl-NL" dirty="0"/>
              <a:t> Topic</a:t>
            </a:r>
          </a:p>
          <a:p>
            <a:pPr lvl="1"/>
            <a:r>
              <a:rPr lang="nl-NL" dirty="0"/>
              <a:t>Node </a:t>
            </a:r>
            <a:r>
              <a:rPr lang="nl-NL" dirty="0" err="1"/>
              <a:t>application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Consume</a:t>
            </a:r>
            <a:r>
              <a:rPr lang="nl-NL" dirty="0"/>
              <a:t> </a:t>
            </a:r>
            <a:r>
              <a:rPr lang="nl-NL" dirty="0" err="1"/>
              <a:t>Messages</a:t>
            </a:r>
            <a:r>
              <a:rPr lang="nl-NL" dirty="0"/>
              <a:t> </a:t>
            </a:r>
            <a:r>
              <a:rPr lang="nl-NL" dirty="0" err="1"/>
              <a:t>from</a:t>
            </a:r>
            <a:r>
              <a:rPr lang="nl-NL" dirty="0"/>
              <a:t> </a:t>
            </a:r>
            <a:r>
              <a:rPr lang="nl-NL" dirty="0" err="1"/>
              <a:t>Kafka</a:t>
            </a:r>
            <a:r>
              <a:rPr lang="nl-NL" dirty="0"/>
              <a:t> Topic</a:t>
            </a:r>
          </a:p>
          <a:p>
            <a:r>
              <a:rPr lang="nl-NL" dirty="0"/>
              <a:t>Bonus Step Three:</a:t>
            </a:r>
          </a:p>
          <a:p>
            <a:pPr lvl="1"/>
            <a:r>
              <a:rPr lang="nl-NL" dirty="0"/>
              <a:t>Node Web Application </a:t>
            </a:r>
            <a:r>
              <a:rPr lang="nl-NL" dirty="0" err="1"/>
              <a:t>to</a:t>
            </a:r>
            <a:r>
              <a:rPr lang="nl-NL" dirty="0"/>
              <a:t> Produce </a:t>
            </a:r>
            <a:r>
              <a:rPr lang="nl-NL" dirty="0" err="1"/>
              <a:t>Messages</a:t>
            </a:r>
            <a:r>
              <a:rPr lang="nl-NL" dirty="0"/>
              <a:t> </a:t>
            </a:r>
            <a:r>
              <a:rPr lang="nl-NL" dirty="0" err="1"/>
              <a:t>from</a:t>
            </a:r>
            <a:r>
              <a:rPr lang="nl-NL" dirty="0"/>
              <a:t> HTTP Request</a:t>
            </a:r>
          </a:p>
          <a:p>
            <a:pPr lvl="1"/>
            <a:r>
              <a:rPr lang="nl-NL" dirty="0"/>
              <a:t>Node Web Application </a:t>
            </a:r>
            <a:r>
              <a:rPr lang="nl-NL" dirty="0" err="1"/>
              <a:t>to</a:t>
            </a:r>
            <a:r>
              <a:rPr lang="nl-NL" dirty="0"/>
              <a:t> return </a:t>
            </a:r>
            <a:r>
              <a:rPr lang="nl-NL" dirty="0" err="1"/>
              <a:t>Messages</a:t>
            </a:r>
            <a:r>
              <a:rPr lang="nl-NL" dirty="0"/>
              <a:t> on Topic in HTTP Response</a:t>
            </a:r>
          </a:p>
          <a:p>
            <a:pPr lvl="1"/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94E33D-C159-4F02-97A7-FFDBA5915D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Online Meetup Introducing Apache Kafka - Part One of Three</a:t>
            </a:r>
            <a:endParaRPr lang="nl-NL"/>
          </a:p>
        </p:txBody>
      </p:sp>
      <p:pic>
        <p:nvPicPr>
          <p:cNvPr id="5" name="Picture 24" descr="https://s14-eu5.startpage.com/cgi-bin/serveimage?url=https:%2F%2Fnodejs.org%2Fstatic%2Fimages%2Flogos%2Fnodejs-new-pantone-black.png&amp;sp=41ff74e295d7d40368fb486501455d1a">
            <a:extLst>
              <a:ext uri="{FF2B5EF4-FFF2-40B4-BE49-F238E27FC236}">
                <a16:creationId xmlns:a16="http://schemas.microsoft.com/office/drawing/2014/main" id="{2E8F0B03-A517-4B3C-B11D-33F3F000F1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2314" y="867103"/>
            <a:ext cx="1019534" cy="624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519328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7467204-3271-4171-8532-1C1423463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Next </a:t>
            </a:r>
            <a:r>
              <a:rPr lang="nl-NL" dirty="0" err="1"/>
              <a:t>Two</a:t>
            </a:r>
            <a:r>
              <a:rPr lang="nl-NL" dirty="0"/>
              <a:t> </a:t>
            </a:r>
            <a:r>
              <a:rPr lang="nl-NL" dirty="0" err="1"/>
              <a:t>Sessions</a:t>
            </a:r>
            <a:r>
              <a:rPr lang="nl-NL" dirty="0"/>
              <a:t> – </a:t>
            </a:r>
            <a:r>
              <a:rPr lang="nl-NL" dirty="0" err="1"/>
              <a:t>Monday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Wednesday</a:t>
            </a:r>
            <a:r>
              <a:rPr lang="nl-NL" dirty="0"/>
              <a:t> Next Week</a:t>
            </a:r>
            <a:endParaRPr lang="en-NL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2B7FCBC-576F-4756-B73C-2CCAC03BF4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936000"/>
            <a:ext cx="6623999" cy="3780000"/>
          </a:xfrm>
        </p:spPr>
        <p:txBody>
          <a:bodyPr/>
          <a:lstStyle/>
          <a:p>
            <a:r>
              <a:rPr lang="nl-NL" sz="1400" dirty="0" err="1">
                <a:solidFill>
                  <a:schemeClr val="bg1">
                    <a:lumMod val="65000"/>
                  </a:schemeClr>
                </a:solidFill>
              </a:rPr>
              <a:t>What</a:t>
            </a:r>
            <a:r>
              <a:rPr lang="nl-NL" sz="1400" dirty="0">
                <a:solidFill>
                  <a:schemeClr val="bg1">
                    <a:lumMod val="65000"/>
                  </a:schemeClr>
                </a:solidFill>
              </a:rPr>
              <a:t> is Apache </a:t>
            </a:r>
            <a:r>
              <a:rPr lang="nl-NL" sz="1400" dirty="0" err="1">
                <a:solidFill>
                  <a:schemeClr val="bg1">
                    <a:lumMod val="65000"/>
                  </a:schemeClr>
                </a:solidFill>
              </a:rPr>
              <a:t>Kafka</a:t>
            </a:r>
            <a:r>
              <a:rPr lang="nl-NL" sz="1400" dirty="0">
                <a:solidFill>
                  <a:schemeClr val="bg1">
                    <a:lumMod val="65000"/>
                  </a:schemeClr>
                </a:solidFill>
              </a:rPr>
              <a:t>? </a:t>
            </a:r>
            <a:r>
              <a:rPr lang="nl-NL" sz="1400" dirty="0" err="1">
                <a:solidFill>
                  <a:schemeClr val="bg1">
                    <a:lumMod val="65000"/>
                  </a:schemeClr>
                </a:solidFill>
              </a:rPr>
              <a:t>Core</a:t>
            </a:r>
            <a:r>
              <a:rPr lang="nl-NL" sz="14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nl-NL" sz="1400" dirty="0" err="1">
                <a:solidFill>
                  <a:schemeClr val="bg1">
                    <a:lumMod val="65000"/>
                  </a:schemeClr>
                </a:solidFill>
              </a:rPr>
              <a:t>concepts</a:t>
            </a:r>
            <a:r>
              <a:rPr lang="nl-NL" sz="14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nl-NL" sz="1400" dirty="0" err="1">
                <a:solidFill>
                  <a:schemeClr val="bg1">
                    <a:lumMod val="65000"/>
                  </a:schemeClr>
                </a:solidFill>
              </a:rPr>
              <a:t>and</a:t>
            </a:r>
            <a:r>
              <a:rPr lang="nl-NL" sz="14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nl-NL" sz="1400" dirty="0" err="1">
                <a:solidFill>
                  <a:schemeClr val="bg1">
                    <a:lumMod val="65000"/>
                  </a:schemeClr>
                </a:solidFill>
              </a:rPr>
              <a:t>technology</a:t>
            </a:r>
            <a:endParaRPr lang="nl-NL" sz="14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nl-NL" sz="1400" dirty="0">
                <a:solidFill>
                  <a:schemeClr val="bg1">
                    <a:lumMod val="65000"/>
                  </a:schemeClr>
                </a:solidFill>
              </a:rPr>
              <a:t>Lab 1 – First hands-on </a:t>
            </a:r>
            <a:r>
              <a:rPr lang="nl-NL" sz="1400" dirty="0" err="1">
                <a:solidFill>
                  <a:schemeClr val="bg1">
                    <a:lumMod val="65000"/>
                  </a:schemeClr>
                </a:solidFill>
              </a:rPr>
              <a:t>with</a:t>
            </a:r>
            <a:r>
              <a:rPr lang="nl-NL" sz="1400" dirty="0">
                <a:solidFill>
                  <a:schemeClr val="bg1">
                    <a:lumMod val="65000"/>
                  </a:schemeClr>
                </a:solidFill>
              </a:rPr>
              <a:t> Apache </a:t>
            </a:r>
            <a:r>
              <a:rPr lang="nl-NL" sz="1400" dirty="0" err="1">
                <a:solidFill>
                  <a:schemeClr val="bg1">
                    <a:lumMod val="65000"/>
                  </a:schemeClr>
                </a:solidFill>
              </a:rPr>
              <a:t>Kafka</a:t>
            </a:r>
            <a:endParaRPr lang="nl-NL" sz="14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nl-NL" sz="1400" dirty="0">
                <a:solidFill>
                  <a:schemeClr val="bg1">
                    <a:lumMod val="65000"/>
                  </a:schemeClr>
                </a:solidFill>
              </a:rPr>
              <a:t>Programming </a:t>
            </a:r>
            <a:r>
              <a:rPr lang="nl-NL" sz="1400" dirty="0" err="1">
                <a:solidFill>
                  <a:schemeClr val="bg1">
                    <a:lumMod val="65000"/>
                  </a:schemeClr>
                </a:solidFill>
              </a:rPr>
              <a:t>against</a:t>
            </a:r>
            <a:r>
              <a:rPr lang="nl-NL" sz="1400" dirty="0">
                <a:solidFill>
                  <a:schemeClr val="bg1">
                    <a:lumMod val="65000"/>
                  </a:schemeClr>
                </a:solidFill>
              </a:rPr>
              <a:t> Apache </a:t>
            </a:r>
            <a:r>
              <a:rPr lang="nl-NL" sz="1400" dirty="0" err="1">
                <a:solidFill>
                  <a:schemeClr val="bg1">
                    <a:lumMod val="65000"/>
                  </a:schemeClr>
                </a:solidFill>
              </a:rPr>
              <a:t>Kafka</a:t>
            </a:r>
            <a:endParaRPr lang="nl-NL" sz="14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nl-NL" sz="1400" dirty="0">
                <a:solidFill>
                  <a:schemeClr val="bg1">
                    <a:lumMod val="65000"/>
                  </a:schemeClr>
                </a:solidFill>
              </a:rPr>
              <a:t>Brief </a:t>
            </a:r>
            <a:r>
              <a:rPr lang="nl-NL" sz="1400" dirty="0" err="1">
                <a:solidFill>
                  <a:schemeClr val="bg1">
                    <a:lumMod val="65000"/>
                  </a:schemeClr>
                </a:solidFill>
              </a:rPr>
              <a:t>introduction</a:t>
            </a:r>
            <a:r>
              <a:rPr lang="nl-NL" sz="1400" dirty="0">
                <a:solidFill>
                  <a:schemeClr val="bg1">
                    <a:lumMod val="65000"/>
                  </a:schemeClr>
                </a:solidFill>
              </a:rPr>
              <a:t> of Node (JS)</a:t>
            </a:r>
          </a:p>
          <a:p>
            <a:r>
              <a:rPr lang="nl-NL" sz="1400" dirty="0">
                <a:solidFill>
                  <a:schemeClr val="bg1">
                    <a:lumMod val="65000"/>
                  </a:schemeClr>
                </a:solidFill>
              </a:rPr>
              <a:t>Lab 2 – </a:t>
            </a:r>
            <a:r>
              <a:rPr lang="nl-NL" sz="1400" dirty="0" err="1">
                <a:solidFill>
                  <a:schemeClr val="bg1">
                    <a:lumMod val="65000"/>
                  </a:schemeClr>
                </a:solidFill>
              </a:rPr>
              <a:t>Programmatic</a:t>
            </a:r>
            <a:r>
              <a:rPr lang="nl-NL" sz="14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nl-NL" sz="1400" dirty="0" err="1">
                <a:solidFill>
                  <a:schemeClr val="bg1">
                    <a:lumMod val="65000"/>
                  </a:schemeClr>
                </a:solidFill>
              </a:rPr>
              <a:t>interaction</a:t>
            </a:r>
            <a:r>
              <a:rPr lang="nl-NL" sz="14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nl-NL" sz="1400" dirty="0" err="1">
                <a:solidFill>
                  <a:schemeClr val="bg1">
                    <a:lumMod val="65000"/>
                  </a:schemeClr>
                </a:solidFill>
              </a:rPr>
              <a:t>with</a:t>
            </a:r>
            <a:r>
              <a:rPr lang="nl-NL" sz="1400" dirty="0">
                <a:solidFill>
                  <a:schemeClr val="bg1">
                    <a:lumMod val="65000"/>
                  </a:schemeClr>
                </a:solidFill>
              </a:rPr>
              <a:t> Apache </a:t>
            </a:r>
            <a:r>
              <a:rPr lang="nl-NL" sz="1400" dirty="0" err="1">
                <a:solidFill>
                  <a:schemeClr val="bg1">
                    <a:lumMod val="65000"/>
                  </a:schemeClr>
                </a:solidFill>
              </a:rPr>
              <a:t>Kafka</a:t>
            </a:r>
            <a:endParaRPr lang="nl-NL" sz="14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nl-NL" b="1" dirty="0"/>
              <a:t>The Eneco Case – The Event Streaming Platform</a:t>
            </a:r>
          </a:p>
          <a:p>
            <a:r>
              <a:rPr lang="nl-NL" b="1" dirty="0" err="1"/>
              <a:t>Shades</a:t>
            </a:r>
            <a:r>
              <a:rPr lang="nl-NL" b="1" dirty="0"/>
              <a:t> of Data – Streaming, CQRS, Event </a:t>
            </a:r>
            <a:r>
              <a:rPr lang="nl-NL" b="1" dirty="0" err="1"/>
              <a:t>Sourcing</a:t>
            </a:r>
            <a:endParaRPr lang="nl-NL" b="1" dirty="0"/>
          </a:p>
          <a:p>
            <a:r>
              <a:rPr lang="nl-NL" b="1" dirty="0"/>
              <a:t>Lab 3 – DIY CQRS </a:t>
            </a:r>
          </a:p>
          <a:p>
            <a:r>
              <a:rPr lang="nl-NL" b="1" dirty="0"/>
              <a:t>Microservices </a:t>
            </a:r>
            <a:r>
              <a:rPr lang="nl-NL" b="1" dirty="0" err="1"/>
              <a:t>and</a:t>
            </a:r>
            <a:r>
              <a:rPr lang="nl-NL" b="1" dirty="0"/>
              <a:t> </a:t>
            </a:r>
            <a:r>
              <a:rPr lang="nl-NL" b="1" dirty="0" err="1"/>
              <a:t>the</a:t>
            </a:r>
            <a:r>
              <a:rPr lang="nl-NL" b="1" dirty="0"/>
              <a:t> </a:t>
            </a:r>
            <a:r>
              <a:rPr lang="nl-NL" b="1" dirty="0" err="1"/>
              <a:t>quest</a:t>
            </a:r>
            <a:r>
              <a:rPr lang="nl-NL" b="1" dirty="0"/>
              <a:t> for </a:t>
            </a:r>
            <a:r>
              <a:rPr lang="nl-NL" b="1" dirty="0" err="1"/>
              <a:t>decoupling</a:t>
            </a:r>
            <a:br>
              <a:rPr lang="nl-NL" dirty="0"/>
            </a:br>
            <a:endParaRPr lang="nl-NL" dirty="0"/>
          </a:p>
          <a:p>
            <a:r>
              <a:rPr lang="nl-NL" dirty="0"/>
              <a:t>Lab 4 – Microservices </a:t>
            </a:r>
            <a:r>
              <a:rPr lang="nl-NL" dirty="0" err="1"/>
              <a:t>Choreography</a:t>
            </a:r>
            <a:endParaRPr lang="nl-NL" dirty="0"/>
          </a:p>
          <a:p>
            <a:r>
              <a:rPr lang="nl-NL" dirty="0"/>
              <a:t>But </a:t>
            </a:r>
            <a:r>
              <a:rPr lang="nl-NL" dirty="0" err="1"/>
              <a:t>wait</a:t>
            </a:r>
            <a:r>
              <a:rPr lang="nl-NL" dirty="0"/>
              <a:t> – </a:t>
            </a:r>
            <a:r>
              <a:rPr lang="nl-NL" dirty="0" err="1"/>
              <a:t>there</a:t>
            </a:r>
            <a:r>
              <a:rPr lang="nl-NL" dirty="0"/>
              <a:t> is more: </a:t>
            </a:r>
          </a:p>
          <a:p>
            <a:pPr lvl="1"/>
            <a:r>
              <a:rPr lang="nl-NL" dirty="0" err="1"/>
              <a:t>Ecosystem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supporting</a:t>
            </a:r>
            <a:r>
              <a:rPr lang="nl-NL" dirty="0"/>
              <a:t> tools</a:t>
            </a:r>
          </a:p>
          <a:p>
            <a:pPr lvl="1"/>
            <a:r>
              <a:rPr lang="nl-NL" dirty="0" err="1"/>
              <a:t>Alternative</a:t>
            </a:r>
            <a:r>
              <a:rPr lang="nl-NL" dirty="0"/>
              <a:t> </a:t>
            </a:r>
            <a:r>
              <a:rPr lang="nl-NL" dirty="0" err="1"/>
              <a:t>offerings</a:t>
            </a:r>
            <a:r>
              <a:rPr lang="nl-NL" dirty="0"/>
              <a:t> (public </a:t>
            </a:r>
            <a:r>
              <a:rPr lang="nl-NL" dirty="0" err="1"/>
              <a:t>cloud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stand-alone</a:t>
            </a:r>
            <a:r>
              <a:rPr lang="nl-NL" dirty="0"/>
              <a:t>)</a:t>
            </a:r>
          </a:p>
          <a:p>
            <a:pPr marL="0" indent="0">
              <a:buNone/>
            </a:pPr>
            <a:endParaRPr lang="en-NL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87E958-33C8-495A-BB01-882F1D9C6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Online Meetup Introducing Apache Kafka - Part One of Three</a:t>
            </a:r>
            <a:endParaRPr lang="nl-NL" noProof="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89BECDD-18EC-4DD8-A2F2-B6B3701401BC}"/>
              </a:ext>
            </a:extLst>
          </p:cNvPr>
          <p:cNvSpPr txBox="1"/>
          <p:nvPr/>
        </p:nvSpPr>
        <p:spPr>
          <a:xfrm rot="16200000">
            <a:off x="-169606" y="2725972"/>
            <a:ext cx="106920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 err="1"/>
              <a:t>Monday</a:t>
            </a:r>
            <a:r>
              <a:rPr lang="nl-NL" sz="1300" dirty="0"/>
              <a:t> 20-04</a:t>
            </a:r>
            <a:endParaRPr lang="en-NL" sz="1300" dirty="0" err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AE7882-4738-409A-8B0D-C3653F0C7802}"/>
              </a:ext>
            </a:extLst>
          </p:cNvPr>
          <p:cNvSpPr txBox="1"/>
          <p:nvPr/>
        </p:nvSpPr>
        <p:spPr>
          <a:xfrm rot="16200000">
            <a:off x="-313074" y="4139361"/>
            <a:ext cx="1356140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 err="1"/>
              <a:t>Wednesday</a:t>
            </a:r>
            <a:r>
              <a:rPr lang="nl-NL" sz="1300" dirty="0"/>
              <a:t> 22-04</a:t>
            </a:r>
            <a:endParaRPr lang="en-NL" sz="1300" dirty="0" err="1"/>
          </a:p>
        </p:txBody>
      </p:sp>
    </p:spTree>
    <p:extLst>
      <p:ext uri="{BB962C8B-B14F-4D97-AF65-F5344CB8AC3E}">
        <p14:creationId xmlns:p14="http://schemas.microsoft.com/office/powerpoint/2010/main" val="107718099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Thank</a:t>
            </a:r>
            <a:r>
              <a:rPr lang="nl-NL" dirty="0"/>
              <a:t> </a:t>
            </a:r>
            <a:r>
              <a:rPr lang="nl-NL" dirty="0" err="1"/>
              <a:t>you</a:t>
            </a:r>
            <a:r>
              <a:rPr lang="nl-NL" dirty="0"/>
              <a:t> for </a:t>
            </a:r>
            <a:r>
              <a:rPr lang="nl-NL" dirty="0" err="1"/>
              <a:t>your</a:t>
            </a:r>
            <a:r>
              <a:rPr lang="nl-NL" dirty="0"/>
              <a:t> attention</a:t>
            </a:r>
            <a:br>
              <a:rPr lang="nl-NL" dirty="0"/>
            </a:br>
            <a:br>
              <a:rPr lang="nl-NL" dirty="0"/>
            </a:br>
            <a:r>
              <a:rPr lang="nl-NL" dirty="0"/>
              <a:t>I hope </a:t>
            </a:r>
            <a:r>
              <a:rPr lang="nl-NL" dirty="0" err="1"/>
              <a:t>this</a:t>
            </a:r>
            <a:r>
              <a:rPr lang="nl-NL" dirty="0"/>
              <a:t> was </a:t>
            </a:r>
            <a:r>
              <a:rPr lang="nl-NL" dirty="0" err="1"/>
              <a:t>useful</a:t>
            </a:r>
            <a:br>
              <a:rPr lang="nl-NL" dirty="0"/>
            </a:br>
            <a:br>
              <a:rPr lang="nl-NL" dirty="0"/>
            </a:br>
            <a:endParaRPr lang="nl-NL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ECDE17-54D0-4449-9256-1701504F5F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Online Meetup Introducing Apache Kafka - Part One of Three</a:t>
            </a:r>
            <a:endParaRPr lang="nl-NL" noProof="0" dirty="0"/>
          </a:p>
        </p:txBody>
      </p:sp>
      <p:pic>
        <p:nvPicPr>
          <p:cNvPr id="9" name="Snagit_SNG860">
            <a:extLst>
              <a:ext uri="{FF2B5EF4-FFF2-40B4-BE49-F238E27FC236}">
                <a16:creationId xmlns:a16="http://schemas.microsoft.com/office/drawing/2014/main" id="{C819D3FE-BEC8-4634-A06B-2240B4AAC8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3436" y="1217346"/>
            <a:ext cx="2133824" cy="192610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6E30018-3507-4A1A-BAE0-57499F217AAA}"/>
              </a:ext>
            </a:extLst>
          </p:cNvPr>
          <p:cNvSpPr txBox="1"/>
          <p:nvPr/>
        </p:nvSpPr>
        <p:spPr>
          <a:xfrm>
            <a:off x="583324" y="4501055"/>
            <a:ext cx="626293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lucas.jellema@amis.nl  |  technology.amis.nl  |       @</a:t>
            </a:r>
            <a:r>
              <a:rPr lang="nl-NL" sz="1300" dirty="0" err="1"/>
              <a:t>lucasjellema</a:t>
            </a:r>
            <a:r>
              <a:rPr lang="nl-NL" sz="1300" dirty="0"/>
              <a:t>  |      </a:t>
            </a:r>
            <a:r>
              <a:rPr lang="nl-NL" sz="1300" dirty="0" err="1"/>
              <a:t>lucas-jellema</a:t>
            </a:r>
            <a:endParaRPr lang="en-NL" sz="1300" dirty="0" err="1"/>
          </a:p>
        </p:txBody>
      </p:sp>
      <p:pic>
        <p:nvPicPr>
          <p:cNvPr id="7" name="Snagit_SNG834">
            <a:extLst>
              <a:ext uri="{FF2B5EF4-FFF2-40B4-BE49-F238E27FC236}">
                <a16:creationId xmlns:a16="http://schemas.microsoft.com/office/drawing/2014/main" id="{EB8DC5EF-6CD0-4BB8-A204-8C7AFA553E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7246" y="4501055"/>
            <a:ext cx="195637" cy="209952"/>
          </a:xfrm>
          <a:prstGeom prst="rect">
            <a:avLst/>
          </a:prstGeom>
        </p:spPr>
      </p:pic>
      <p:pic>
        <p:nvPicPr>
          <p:cNvPr id="11" name="Snagit_SNG849">
            <a:extLst>
              <a:ext uri="{FF2B5EF4-FFF2-40B4-BE49-F238E27FC236}">
                <a16:creationId xmlns:a16="http://schemas.microsoft.com/office/drawing/2014/main" id="{A9123208-CEAC-4E98-A1E6-88A6858C16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1217" y="4501055"/>
            <a:ext cx="281328" cy="200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0817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918974" y="5604164"/>
            <a:ext cx="3240000" cy="108000"/>
          </a:xfrm>
        </p:spPr>
        <p:txBody>
          <a:bodyPr/>
          <a:lstStyle/>
          <a:p>
            <a:r>
              <a:rPr lang="en-US"/>
              <a:t>Online Meetup Introducing Apache Kafka - Part One of Three</a:t>
            </a:r>
            <a:endParaRPr lang="nl-NL" dirty="0"/>
          </a:p>
        </p:txBody>
      </p:sp>
      <p:sp>
        <p:nvSpPr>
          <p:cNvPr id="6" name="Cloud Callout 5"/>
          <p:cNvSpPr/>
          <p:nvPr/>
        </p:nvSpPr>
        <p:spPr>
          <a:xfrm>
            <a:off x="84367" y="2856355"/>
            <a:ext cx="2665975" cy="1423164"/>
          </a:xfrm>
          <a:prstGeom prst="cloudCallout">
            <a:avLst>
              <a:gd name="adj1" fmla="val -38913"/>
              <a:gd name="adj2" fmla="val 8690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7" name="TextBox 6"/>
          <p:cNvSpPr txBox="1"/>
          <p:nvPr/>
        </p:nvSpPr>
        <p:spPr>
          <a:xfrm>
            <a:off x="368329" y="3167827"/>
            <a:ext cx="2509603" cy="80021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300" dirty="0"/>
              <a:t>It would be so nice if I could publish my ideas and actions, accessible near instantly for everyone who is interested</a:t>
            </a:r>
            <a:endParaRPr lang="nl-NL" sz="1300" dirty="0"/>
          </a:p>
        </p:txBody>
      </p:sp>
      <p:sp>
        <p:nvSpPr>
          <p:cNvPr id="8" name="Cloud Callout 7"/>
          <p:cNvSpPr/>
          <p:nvPr/>
        </p:nvSpPr>
        <p:spPr>
          <a:xfrm>
            <a:off x="5635256" y="249709"/>
            <a:ext cx="3508745" cy="1706681"/>
          </a:xfrm>
          <a:prstGeom prst="cloudCallout">
            <a:avLst>
              <a:gd name="adj1" fmla="val -38913"/>
              <a:gd name="adj2" fmla="val 86906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9" name="TextBox 8"/>
          <p:cNvSpPr txBox="1"/>
          <p:nvPr/>
        </p:nvSpPr>
        <p:spPr>
          <a:xfrm>
            <a:off x="6138477" y="492358"/>
            <a:ext cx="2934746" cy="120032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300" dirty="0"/>
              <a:t>Heck, I do not even know these people and they may not know me [personally] – just my pearls of wisdom. And if they are late to the party,  they can also check out the historic archives of my eloquence </a:t>
            </a:r>
            <a:endParaRPr lang="nl-NL" sz="1300" dirty="0"/>
          </a:p>
        </p:txBody>
      </p:sp>
      <p:sp>
        <p:nvSpPr>
          <p:cNvPr id="10" name="Cloud Callout 9"/>
          <p:cNvSpPr/>
          <p:nvPr/>
        </p:nvSpPr>
        <p:spPr>
          <a:xfrm>
            <a:off x="2523565" y="1460596"/>
            <a:ext cx="3423632" cy="1614532"/>
          </a:xfrm>
          <a:prstGeom prst="cloudCallout">
            <a:avLst>
              <a:gd name="adj1" fmla="val -38913"/>
              <a:gd name="adj2" fmla="val 86906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11" name="TextBox 10"/>
          <p:cNvSpPr txBox="1"/>
          <p:nvPr/>
        </p:nvSpPr>
        <p:spPr>
          <a:xfrm>
            <a:off x="2959448" y="1802738"/>
            <a:ext cx="2987749" cy="10002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300" dirty="0"/>
              <a:t>Without fretting about the numbers of readers involved and whether they are in the same time zone as me and online when I publish my messages – and which device they use</a:t>
            </a:r>
            <a:endParaRPr lang="nl-NL" sz="1300" dirty="0"/>
          </a:p>
        </p:txBody>
      </p:sp>
      <p:pic>
        <p:nvPicPr>
          <p:cNvPr id="1026" name="Picture 2" descr="Image result for logo twitter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6842" y="27003"/>
            <a:ext cx="2594767" cy="1831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89375D5-9BAB-4C28-A05A-36BA476009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3343" y="3016457"/>
            <a:ext cx="3592328" cy="190407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7B4DAA2-6A57-48C5-82DD-214F2593478B}"/>
              </a:ext>
            </a:extLst>
          </p:cNvPr>
          <p:cNvSpPr/>
          <p:nvPr/>
        </p:nvSpPr>
        <p:spPr>
          <a:xfrm>
            <a:off x="5500629" y="3128375"/>
            <a:ext cx="542208" cy="143419"/>
          </a:xfrm>
          <a:prstGeom prst="rect">
            <a:avLst/>
          </a:prstGeom>
          <a:noFill/>
          <a:ln w="381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14" name="Footer Placeholder 3">
            <a:extLst>
              <a:ext uri="{FF2B5EF4-FFF2-40B4-BE49-F238E27FC236}">
                <a16:creationId xmlns:a16="http://schemas.microsoft.com/office/drawing/2014/main" id="{922F444C-0424-4307-AF40-E80CA005779C}"/>
              </a:ext>
            </a:extLst>
          </p:cNvPr>
          <p:cNvSpPr txBox="1">
            <a:spLocks/>
          </p:cNvSpPr>
          <p:nvPr/>
        </p:nvSpPr>
        <p:spPr>
          <a:xfrm>
            <a:off x="4950793" y="5006433"/>
            <a:ext cx="3240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6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Online Meetup Introducing Apache Kafka - Part One of Three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06429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918974" y="5604164"/>
            <a:ext cx="3240000" cy="108000"/>
          </a:xfrm>
        </p:spPr>
        <p:txBody>
          <a:bodyPr/>
          <a:lstStyle/>
          <a:p>
            <a:r>
              <a:rPr lang="en-US"/>
              <a:t>Online Meetup Introducing Apache Kafka - Part One of Three</a:t>
            </a:r>
            <a:endParaRPr lang="nl-NL" dirty="0"/>
          </a:p>
        </p:txBody>
      </p:sp>
      <p:pic>
        <p:nvPicPr>
          <p:cNvPr id="1026" name="Picture 2" descr="Image result for logo twitter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4814" y="456094"/>
            <a:ext cx="2594767" cy="1831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8956" y="3651022"/>
            <a:ext cx="4595463" cy="12189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TextBox 11"/>
          <p:cNvSpPr txBox="1"/>
          <p:nvPr/>
        </p:nvSpPr>
        <p:spPr>
          <a:xfrm>
            <a:off x="255181" y="1983239"/>
            <a:ext cx="4481996" cy="147732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Decoupled communication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0, 1 or many followers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Scalable number of messages (and parties)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Reliable (mostly available, few messages lost)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Full history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Open: cross device, cross location</a:t>
            </a:r>
            <a:endParaRPr lang="nl-NL" sz="1600" dirty="0"/>
          </a:p>
        </p:txBody>
      </p:sp>
      <p:sp>
        <p:nvSpPr>
          <p:cNvPr id="15" name="TextBox 14"/>
          <p:cNvSpPr txBox="1"/>
          <p:nvPr/>
        </p:nvSpPr>
        <p:spPr>
          <a:xfrm>
            <a:off x="5431140" y="1983239"/>
            <a:ext cx="3529812" cy="147732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1600" dirty="0"/>
              <a:t>Not Sub-second, near real-time fast</a:t>
            </a:r>
          </a:p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1600" dirty="0"/>
              <a:t>Rate limited (#messages/minute)</a:t>
            </a:r>
          </a:p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1600" dirty="0"/>
              <a:t>Size limited (140-280 characters)</a:t>
            </a:r>
          </a:p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1600" dirty="0"/>
              <a:t>Format limited (text)</a:t>
            </a:r>
          </a:p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1600" dirty="0"/>
              <a:t>Not for private interactions</a:t>
            </a:r>
          </a:p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1600" dirty="0"/>
              <a:t>Not (really) for programmatic use</a:t>
            </a:r>
            <a:endParaRPr lang="nl-NL" sz="1600" dirty="0"/>
          </a:p>
        </p:txBody>
      </p:sp>
      <p:pic>
        <p:nvPicPr>
          <p:cNvPr id="2050" name="Picture 2" descr="http://zone1.aqusagtechnologi.netdna-cdn.com/wp-content/uploads/2015/05/Website1-750x341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764"/>
          <a:stretch/>
        </p:blipFill>
        <p:spPr bwMode="auto">
          <a:xfrm>
            <a:off x="121772" y="364099"/>
            <a:ext cx="1673226" cy="1610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http://zone1.aqusagtechnologi.netdna-cdn.com/wp-content/uploads/2015/05/Website1-750x341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638"/>
          <a:stretch/>
        </p:blipFill>
        <p:spPr bwMode="auto">
          <a:xfrm>
            <a:off x="8117810" y="1169372"/>
            <a:ext cx="891404" cy="855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34E53748-9C84-4C9E-AF05-BFAB1384D031}"/>
              </a:ext>
            </a:extLst>
          </p:cNvPr>
          <p:cNvSpPr txBox="1">
            <a:spLocks/>
          </p:cNvSpPr>
          <p:nvPr/>
        </p:nvSpPr>
        <p:spPr>
          <a:xfrm>
            <a:off x="4950793" y="5006433"/>
            <a:ext cx="3240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6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Online Meetup Introducing Apache Kafka - Part One of Three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380981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the Twitter for System Driven Event Interaction look like?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Online Meetup Introducing Apache Kafka - Part One of Three</a:t>
            </a:r>
            <a:endParaRPr lang="nl-NL" dirty="0"/>
          </a:p>
        </p:txBody>
      </p:sp>
      <p:pic>
        <p:nvPicPr>
          <p:cNvPr id="6" name="Picture 2" descr="Image result for logo twitter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6218" y="1080000"/>
            <a:ext cx="2594767" cy="1831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Image result for logo kafk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0821" y="917650"/>
            <a:ext cx="4005563" cy="2105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55181" y="3372559"/>
            <a:ext cx="4774705" cy="147732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Decoupled communication – organized per topic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0, 1 or many Consumers per Topic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Scalable number of messages (and parties)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Reliable (distributed)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Full history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Open: libraries in many </a:t>
            </a:r>
            <a:r>
              <a:rPr lang="en-US" sz="1600" dirty="0" err="1"/>
              <a:t>technologie</a:t>
            </a:r>
            <a:r>
              <a:rPr lang="en-US" sz="1600" dirty="0"/>
              <a:t> &amp; REST APIs</a:t>
            </a:r>
            <a:endParaRPr lang="nl-NL" sz="1600" dirty="0" err="1"/>
          </a:p>
        </p:txBody>
      </p:sp>
    </p:spTree>
    <p:extLst>
      <p:ext uri="{BB962C8B-B14F-4D97-AF65-F5344CB8AC3E}">
        <p14:creationId xmlns:p14="http://schemas.microsoft.com/office/powerpoint/2010/main" val="3686466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the Twitter for System Driven Event Interaction look like?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Online Meetup Introducing Apache Kafka - Part One of Three</a:t>
            </a:r>
            <a:endParaRPr lang="nl-NL" dirty="0"/>
          </a:p>
        </p:txBody>
      </p:sp>
      <p:pic>
        <p:nvPicPr>
          <p:cNvPr id="7" name="Picture 2" descr="Image result for logo kafk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0821" y="917650"/>
            <a:ext cx="4005563" cy="2105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55181" y="3372559"/>
            <a:ext cx="4774705" cy="147732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Decoupled communication – organized per topic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0, 1 or many Consumers per Topic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Scalable number of messages (and parties)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Reliable (distributed)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Full history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Open: libraries in many </a:t>
            </a:r>
            <a:r>
              <a:rPr lang="en-US" sz="1600" dirty="0" err="1"/>
              <a:t>technologie</a:t>
            </a:r>
            <a:r>
              <a:rPr lang="en-US" sz="1600" dirty="0"/>
              <a:t> &amp; REST APIs</a:t>
            </a:r>
            <a:endParaRPr lang="nl-NL" sz="1600" dirty="0" err="1"/>
          </a:p>
        </p:txBody>
      </p:sp>
      <p:sp>
        <p:nvSpPr>
          <p:cNvPr id="9" name="TextBox 8"/>
          <p:cNvSpPr txBox="1"/>
          <p:nvPr/>
        </p:nvSpPr>
        <p:spPr>
          <a:xfrm>
            <a:off x="4847645" y="3372559"/>
            <a:ext cx="4113307" cy="147732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1600" dirty="0"/>
              <a:t>Near real-time fast</a:t>
            </a:r>
          </a:p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1600" dirty="0"/>
              <a:t>No Rate Limit</a:t>
            </a:r>
          </a:p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1600" dirty="0"/>
              <a:t>No enforced size limit</a:t>
            </a:r>
          </a:p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1600" dirty="0"/>
              <a:t>Anything goes (it’s all byte[])</a:t>
            </a:r>
          </a:p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1600" dirty="0"/>
              <a:t>On premises or in cloud, private or trusted</a:t>
            </a:r>
          </a:p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1600" dirty="0"/>
              <a:t>Very much for programmatic use</a:t>
            </a:r>
            <a:endParaRPr lang="nl-NL" sz="1600" dirty="0" err="1"/>
          </a:p>
        </p:txBody>
      </p:sp>
    </p:spTree>
    <p:extLst>
      <p:ext uri="{BB962C8B-B14F-4D97-AF65-F5344CB8AC3E}">
        <p14:creationId xmlns:p14="http://schemas.microsoft.com/office/powerpoint/2010/main" val="2889561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loud 16"/>
          <p:cNvSpPr/>
          <p:nvPr/>
        </p:nvSpPr>
        <p:spPr>
          <a:xfrm>
            <a:off x="5662128" y="2139866"/>
            <a:ext cx="2369612" cy="1365636"/>
          </a:xfrm>
          <a:prstGeom prst="cloud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712"/>
          </a:p>
        </p:txBody>
      </p:sp>
      <p:sp>
        <p:nvSpPr>
          <p:cNvPr id="16" name="Cloud 15"/>
          <p:cNvSpPr/>
          <p:nvPr/>
        </p:nvSpPr>
        <p:spPr>
          <a:xfrm>
            <a:off x="5662128" y="3425004"/>
            <a:ext cx="2369612" cy="1047038"/>
          </a:xfrm>
          <a:prstGeom prst="cloud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712"/>
          </a:p>
        </p:txBody>
      </p:sp>
      <p:sp>
        <p:nvSpPr>
          <p:cNvPr id="15" name="Cloud 14"/>
          <p:cNvSpPr/>
          <p:nvPr/>
        </p:nvSpPr>
        <p:spPr>
          <a:xfrm>
            <a:off x="757725" y="2769218"/>
            <a:ext cx="2369612" cy="1047038"/>
          </a:xfrm>
          <a:prstGeom prst="cloud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712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Events</a:t>
            </a:r>
            <a:endParaRPr lang="en-US" dirty="0"/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3D0B009B-32FE-436F-9585-79A2568326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ectangle 3"/>
          <p:cNvSpPr/>
          <p:nvPr/>
        </p:nvSpPr>
        <p:spPr>
          <a:xfrm>
            <a:off x="1351996" y="1342770"/>
            <a:ext cx="1038044" cy="569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12">
              <a:solidFill>
                <a:schemeClr val="tx2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351996" y="2146417"/>
            <a:ext cx="1038044" cy="569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12">
              <a:solidFill>
                <a:schemeClr val="tx2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351996" y="2950064"/>
            <a:ext cx="1038044" cy="569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12">
              <a:solidFill>
                <a:schemeClr val="tx2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327912" y="933831"/>
            <a:ext cx="1038044" cy="56925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712">
              <a:solidFill>
                <a:schemeClr val="tx2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327912" y="1676786"/>
            <a:ext cx="1038044" cy="37838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712">
              <a:solidFill>
                <a:schemeClr val="tx2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327912" y="2591772"/>
            <a:ext cx="1038044" cy="75635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712">
              <a:solidFill>
                <a:schemeClr val="tx2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327912" y="3505502"/>
            <a:ext cx="1038044" cy="56925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712">
              <a:solidFill>
                <a:schemeClr val="tx2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327912" y="2228875"/>
            <a:ext cx="1038044" cy="18919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712">
              <a:solidFill>
                <a:schemeClr val="tx2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321457" y="1032691"/>
            <a:ext cx="11192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>
                <a:solidFill>
                  <a:schemeClr val="tx2"/>
                </a:solidFill>
              </a:rPr>
              <a:t>Producers</a:t>
            </a:r>
            <a:endParaRPr lang="en-US" sz="1600" dirty="0" err="1">
              <a:solidFill>
                <a:schemeClr val="tx2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230419" y="624171"/>
            <a:ext cx="12330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 err="1">
                <a:solidFill>
                  <a:schemeClr val="tx2"/>
                </a:solidFill>
              </a:rPr>
              <a:t>Consumers</a:t>
            </a:r>
            <a:endParaRPr lang="en-US" sz="1600" dirty="0" err="1">
              <a:solidFill>
                <a:schemeClr val="tx2"/>
              </a:solidFill>
            </a:endParaRPr>
          </a:p>
        </p:txBody>
      </p:sp>
      <p:sp>
        <p:nvSpPr>
          <p:cNvPr id="14" name="Right Arrow 13"/>
          <p:cNvSpPr/>
          <p:nvPr/>
        </p:nvSpPr>
        <p:spPr>
          <a:xfrm>
            <a:off x="3451930" y="1541510"/>
            <a:ext cx="2089483" cy="2073917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712">
              <a:solidFill>
                <a:schemeClr val="tx2"/>
              </a:solidFill>
            </a:endParaRPr>
          </a:p>
        </p:txBody>
      </p:sp>
      <p:sp>
        <p:nvSpPr>
          <p:cNvPr id="18" name="Folded Corner 17"/>
          <p:cNvSpPr/>
          <p:nvPr/>
        </p:nvSpPr>
        <p:spPr>
          <a:xfrm>
            <a:off x="3616413" y="3425004"/>
            <a:ext cx="1687659" cy="968347"/>
          </a:xfrm>
          <a:prstGeom prst="foldedCorner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/>
              <a:t>Robust, Scalable, Fast, </a:t>
            </a:r>
            <a:br>
              <a:rPr lang="en-US" sz="1050" dirty="0"/>
            </a:br>
            <a:r>
              <a:rPr lang="en-US" sz="1050" dirty="0"/>
              <a:t>History Retention</a:t>
            </a:r>
          </a:p>
          <a:p>
            <a:pPr algn="ctr"/>
            <a:r>
              <a:rPr lang="en-US" sz="1050" dirty="0"/>
              <a:t>Containerized/Cloud-enabled</a:t>
            </a:r>
          </a:p>
          <a:p>
            <a:pPr algn="ctr"/>
            <a:r>
              <a:rPr lang="en-US" sz="1050" dirty="0"/>
              <a:t>Open</a:t>
            </a:r>
            <a:endParaRPr lang="nl-NL" sz="1050" dirty="0"/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C2F4D088-8BC5-4C8D-89E1-812E7D5D67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Online Meetup Introducing Apache Kafka - Part One of Three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120582045"/>
      </p:ext>
    </p:extLst>
  </p:cSld>
  <p:clrMapOvr>
    <a:masterClrMapping/>
  </p:clrMapOvr>
</p:sld>
</file>

<file path=ppt/theme/theme1.xml><?xml version="1.0" encoding="utf-8"?>
<a:theme xmlns:a="http://schemas.openxmlformats.org/drawingml/2006/main" name="2_Office-thema">
  <a:themeElements>
    <a:clrScheme name="Conclusion_Rood">
      <a:dk1>
        <a:srgbClr val="000000"/>
      </a:dk1>
      <a:lt1>
        <a:srgbClr val="FFFFFF"/>
      </a:lt1>
      <a:dk2>
        <a:srgbClr val="E63232"/>
      </a:dk2>
      <a:lt2>
        <a:srgbClr val="9D9D9C"/>
      </a:lt2>
      <a:accent1>
        <a:srgbClr val="00AAC8"/>
      </a:accent1>
      <a:accent2>
        <a:srgbClr val="0069B4"/>
      </a:accent2>
      <a:accent3>
        <a:srgbClr val="FFCC00"/>
      </a:accent3>
      <a:accent4>
        <a:srgbClr val="00A03C"/>
      </a:accent4>
      <a:accent5>
        <a:srgbClr val="DA4290"/>
      </a:accent5>
      <a:accent6>
        <a:srgbClr val="643C91"/>
      </a:accent6>
      <a:hlink>
        <a:srgbClr val="000000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th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0" rtlCol="0">
        <a:spAutoFit/>
      </a:bodyPr>
      <a:lstStyle>
        <a:defPPr>
          <a:defRPr sz="13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racleCloudDay2019-LucasJellena-OMC" id="{14657580-CF08-455A-8D95-D835BF686AB0}" vid="{91E25206-E304-4588-BBC6-7DF6F10804DB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0CDE95304DD6F4887052858DDBAA49F" ma:contentTypeVersion="13" ma:contentTypeDescription="Een nieuw document maken." ma:contentTypeScope="" ma:versionID="d9fd95c306da4d76149521b1eb962b7f">
  <xsd:schema xmlns:xsd="http://www.w3.org/2001/XMLSchema" xmlns:xs="http://www.w3.org/2001/XMLSchema" xmlns:p="http://schemas.microsoft.com/office/2006/metadata/properties" xmlns:ns1="http://schemas.microsoft.com/sharepoint/v3" xmlns:ns3="c0096d71-547d-4042-b14d-b0c176c18ef9" xmlns:ns4="c4a3eb09-d3f0-4928-b094-498861f3a0e3" targetNamespace="http://schemas.microsoft.com/office/2006/metadata/properties" ma:root="true" ma:fieldsID="fe2f445864a7cf692e996795fbc6ac5a" ns1:_="" ns3:_="" ns4:_="">
    <xsd:import namespace="http://schemas.microsoft.com/sharepoint/v3"/>
    <xsd:import namespace="c0096d71-547d-4042-b14d-b0c176c18ef9"/>
    <xsd:import namespace="c4a3eb09-d3f0-4928-b094-498861f3a0e3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DateTaken" minOccurs="0"/>
                <xsd:element ref="ns3:MediaServiceLocation" minOccurs="0"/>
                <xsd:element ref="ns3:MediaServiceEventHashCode" minOccurs="0"/>
                <xsd:element ref="ns3:MediaServiceGenerationTime" minOccurs="0"/>
                <xsd:element ref="ns1:_ip_UnifiedCompliancePolicyProperties" minOccurs="0"/>
                <xsd:element ref="ns1:_ip_UnifiedCompliancePolicyUIAc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9" nillable="true" ma:displayName="Eigenschappen van het geïntegreerd beleid voor naleving" ma:hidden="true" ma:internalName="_ip_UnifiedCompliancePolicyProperties">
      <xsd:simpleType>
        <xsd:restriction base="dms:Note"/>
      </xsd:simpleType>
    </xsd:element>
    <xsd:element name="_ip_UnifiedCompliancePolicyUIAction" ma:index="20" nillable="true" ma:displayName="Actie van de gebruikersinterface van het geïntegreerd beleid voor naleving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096d71-547d-4042-b14d-b0c176c18ef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MediaServiceAutoTags" ma:internalName="MediaServiceAutoTags" ma:readOnly="true">
      <xsd:simpleType>
        <xsd:restriction base="dms:Text"/>
      </xsd:simpleType>
    </xsd:element>
    <xsd:element name="MediaServiceOCR" ma:index="14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6" nillable="true" ma:displayName="MediaServiceLocation" ma:internalName="MediaServiceLocation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4a3eb09-d3f0-4928-b094-498861f3a0e3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Hint-hash delen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FB97143-6A22-4F35-BB3B-18DEE4AFFE78}">
  <ds:schemaRefs>
    <ds:schemaRef ds:uri="http://schemas.openxmlformats.org/package/2006/metadata/core-properties"/>
    <ds:schemaRef ds:uri="http://purl.org/dc/terms/"/>
    <ds:schemaRef ds:uri="c4a3eb09-d3f0-4928-b094-498861f3a0e3"/>
    <ds:schemaRef ds:uri="http://schemas.microsoft.com/office/2006/documentManagement/types"/>
    <ds:schemaRef ds:uri="http://purl.org/dc/dcmitype/"/>
    <ds:schemaRef ds:uri="http://purl.org/dc/elements/1.1/"/>
    <ds:schemaRef ds:uri="http://schemas.microsoft.com/sharepoint/v3"/>
    <ds:schemaRef ds:uri="http://schemas.microsoft.com/office/2006/metadata/properties"/>
    <ds:schemaRef ds:uri="http://schemas.microsoft.com/office/infopath/2007/PartnerControls"/>
    <ds:schemaRef ds:uri="c0096d71-547d-4042-b14d-b0c176c18ef9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32ABFFE4-C579-438D-A69E-0509785BCA6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2AA8425-F5F4-469D-82A4-643957FA2D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c0096d71-547d-4042-b14d-b0c176c18ef9"/>
    <ds:schemaRef ds:uri="c4a3eb09-d3f0-4928-b094-498861f3a0e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9763</TotalTime>
  <Words>2409</Words>
  <Application>Microsoft Office PowerPoint</Application>
  <PresentationFormat>On-screen Show (16:9)</PresentationFormat>
  <Paragraphs>478</Paragraphs>
  <Slides>48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2" baseType="lpstr">
      <vt:lpstr>Arial</vt:lpstr>
      <vt:lpstr>Arial Unicode MS</vt:lpstr>
      <vt:lpstr>Calibri</vt:lpstr>
      <vt:lpstr>2_Office-thema</vt:lpstr>
      <vt:lpstr>Introducing Apache Kafka  The Event Fabric    tying everything together</vt:lpstr>
      <vt:lpstr>Overview</vt:lpstr>
      <vt:lpstr>PowerPoint Presentation</vt:lpstr>
      <vt:lpstr>PowerPoint Presentation</vt:lpstr>
      <vt:lpstr>PowerPoint Presentation</vt:lpstr>
      <vt:lpstr>PowerPoint Presentation</vt:lpstr>
      <vt:lpstr>What does the Twitter for System Driven Event Interaction look like?</vt:lpstr>
      <vt:lpstr>What does the Twitter for System Driven Event Interaction look like?</vt:lpstr>
      <vt:lpstr>Events</vt:lpstr>
      <vt:lpstr>Messaging as we know it</vt:lpstr>
      <vt:lpstr>Introducing Apache Kafka</vt:lpstr>
      <vt:lpstr>PowerPoint Presentation</vt:lpstr>
      <vt:lpstr>PowerPoint Presentation</vt:lpstr>
      <vt:lpstr>Kafka terminology</vt:lpstr>
      <vt:lpstr>PowerPoint Presentation</vt:lpstr>
      <vt:lpstr>Consuming</vt:lpstr>
      <vt:lpstr>PowerPoint Presentation</vt:lpstr>
      <vt:lpstr>PowerPoint Presentation</vt:lpstr>
      <vt:lpstr>What’s so special?</vt:lpstr>
      <vt:lpstr>Alternatives for Apache Kafka’s  Distributed Streaming Event Platform</vt:lpstr>
      <vt:lpstr>Managed Kafka (-like) Cloud Offering</vt:lpstr>
      <vt:lpstr>Overview</vt:lpstr>
      <vt:lpstr>PowerPoint Presentation</vt:lpstr>
      <vt:lpstr>Lab Environment</vt:lpstr>
      <vt:lpstr>Quick Demo – Apache Kafka through Kafka Console</vt:lpstr>
      <vt:lpstr>Lab 1: First steps with Apache Kafka</vt:lpstr>
      <vt:lpstr>Overview</vt:lpstr>
      <vt:lpstr>Programming against Kafka: Client Libraries</vt:lpstr>
      <vt:lpstr>Programming against Kafka:  Typical Steps in a Client Producer Application</vt:lpstr>
      <vt:lpstr>Programming against Kafka:  Typical Steps in a Client Consumer Application</vt:lpstr>
      <vt:lpstr>Introducing Node</vt:lpstr>
      <vt:lpstr>Introducing Node – Single Thread model</vt:lpstr>
      <vt:lpstr>Introducing Node</vt:lpstr>
      <vt:lpstr>Hello World in Node</vt:lpstr>
      <vt:lpstr>Hello World Web Application</vt:lpstr>
      <vt:lpstr>Node and Kafka</vt:lpstr>
      <vt:lpstr>Node and Kafka – a simple producer </vt:lpstr>
      <vt:lpstr>Node and Kafka – a simple producer </vt:lpstr>
      <vt:lpstr>Node and Kafka – a simple producer </vt:lpstr>
      <vt:lpstr>Node and Kafka – a simple producer </vt:lpstr>
      <vt:lpstr>Node and Kafka – a simple producer </vt:lpstr>
      <vt:lpstr>Node and Kafka – a simple producer </vt:lpstr>
      <vt:lpstr>Node and Kafka – a simple consumer</vt:lpstr>
      <vt:lpstr>PowerPoint Presentation</vt:lpstr>
      <vt:lpstr>Overview</vt:lpstr>
      <vt:lpstr>Lab 2 – Programmatic interaction with Apache Kafka</vt:lpstr>
      <vt:lpstr>Next Two Sessions – Monday and Wednesday Next Week</vt:lpstr>
      <vt:lpstr>Thank you for your attention  I hope this was useful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Adnan.Drina@Amis.nl;Lucas.Jellema@amis.nl</dc:creator>
  <cp:lastModifiedBy>Lucas Jellema</cp:lastModifiedBy>
  <cp:revision>113</cp:revision>
  <dcterms:created xsi:type="dcterms:W3CDTF">2015-09-09T07:34:14Z</dcterms:created>
  <dcterms:modified xsi:type="dcterms:W3CDTF">2020-04-15T18:25:07Z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0x010100D0CDE95304DD6F4887052858DDBAA49F</vt:lpwstr>
  </property>
</Properties>
</file>